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>
  <p:sldMasterIdLst>
    <p:sldMasterId id="2147483648" r:id="rId1"/>
  </p:sldMasterIdLst>
  <p:notesMasterIdLst>
    <p:notesMasterId r:id="rId105"/>
  </p:notesMasterIdLst>
  <p:handoutMasterIdLst>
    <p:handoutMasterId r:id="rId106"/>
  </p:handoutMasterIdLst>
  <p:sldIdLst>
    <p:sldId id="641" r:id="rId2"/>
    <p:sldId id="649" r:id="rId3"/>
    <p:sldId id="642" r:id="rId4"/>
    <p:sldId id="694" r:id="rId5"/>
    <p:sldId id="650" r:id="rId6"/>
    <p:sldId id="651" r:id="rId7"/>
    <p:sldId id="652" r:id="rId8"/>
    <p:sldId id="653" r:id="rId9"/>
    <p:sldId id="654" r:id="rId10"/>
    <p:sldId id="655" r:id="rId11"/>
    <p:sldId id="657" r:id="rId12"/>
    <p:sldId id="656" r:id="rId13"/>
    <p:sldId id="659" r:id="rId14"/>
    <p:sldId id="658" r:id="rId15"/>
    <p:sldId id="660" r:id="rId16"/>
    <p:sldId id="662" r:id="rId17"/>
    <p:sldId id="661" r:id="rId18"/>
    <p:sldId id="663" r:id="rId19"/>
    <p:sldId id="664" r:id="rId20"/>
    <p:sldId id="667" r:id="rId21"/>
    <p:sldId id="671" r:id="rId22"/>
    <p:sldId id="669" r:id="rId23"/>
    <p:sldId id="668" r:id="rId24"/>
    <p:sldId id="673" r:id="rId25"/>
    <p:sldId id="670" r:id="rId26"/>
    <p:sldId id="674" r:id="rId27"/>
    <p:sldId id="677" r:id="rId28"/>
    <p:sldId id="678" r:id="rId29"/>
    <p:sldId id="675" r:id="rId30"/>
    <p:sldId id="676" r:id="rId31"/>
    <p:sldId id="679" r:id="rId32"/>
    <p:sldId id="680" r:id="rId33"/>
    <p:sldId id="681" r:id="rId34"/>
    <p:sldId id="682" r:id="rId35"/>
    <p:sldId id="683" r:id="rId36"/>
    <p:sldId id="684" r:id="rId37"/>
    <p:sldId id="685" r:id="rId38"/>
    <p:sldId id="689" r:id="rId39"/>
    <p:sldId id="686" r:id="rId40"/>
    <p:sldId id="687" r:id="rId41"/>
    <p:sldId id="688" r:id="rId42"/>
    <p:sldId id="729" r:id="rId43"/>
    <p:sldId id="690" r:id="rId44"/>
    <p:sldId id="691" r:id="rId45"/>
    <p:sldId id="692" r:id="rId46"/>
    <p:sldId id="693" r:id="rId47"/>
    <p:sldId id="695" r:id="rId48"/>
    <p:sldId id="696" r:id="rId49"/>
    <p:sldId id="697" r:id="rId50"/>
    <p:sldId id="698" r:id="rId51"/>
    <p:sldId id="699" r:id="rId52"/>
    <p:sldId id="700" r:id="rId53"/>
    <p:sldId id="701" r:id="rId54"/>
    <p:sldId id="702" r:id="rId55"/>
    <p:sldId id="703" r:id="rId56"/>
    <p:sldId id="704" r:id="rId57"/>
    <p:sldId id="705" r:id="rId58"/>
    <p:sldId id="707" r:id="rId59"/>
    <p:sldId id="708" r:id="rId60"/>
    <p:sldId id="709" r:id="rId61"/>
    <p:sldId id="712" r:id="rId62"/>
    <p:sldId id="713" r:id="rId63"/>
    <p:sldId id="716" r:id="rId64"/>
    <p:sldId id="717" r:id="rId65"/>
    <p:sldId id="715" r:id="rId66"/>
    <p:sldId id="714" r:id="rId67"/>
    <p:sldId id="719" r:id="rId68"/>
    <p:sldId id="718" r:id="rId69"/>
    <p:sldId id="721" r:id="rId70"/>
    <p:sldId id="722" r:id="rId71"/>
    <p:sldId id="723" r:id="rId72"/>
    <p:sldId id="725" r:id="rId73"/>
    <p:sldId id="724" r:id="rId74"/>
    <p:sldId id="726" r:id="rId75"/>
    <p:sldId id="728" r:id="rId76"/>
    <p:sldId id="727" r:id="rId77"/>
    <p:sldId id="731" r:id="rId78"/>
    <p:sldId id="732" r:id="rId79"/>
    <p:sldId id="733" r:id="rId80"/>
    <p:sldId id="737" r:id="rId81"/>
    <p:sldId id="730" r:id="rId82"/>
    <p:sldId id="734" r:id="rId83"/>
    <p:sldId id="735" r:id="rId84"/>
    <p:sldId id="736" r:id="rId85"/>
    <p:sldId id="738" r:id="rId86"/>
    <p:sldId id="739" r:id="rId87"/>
    <p:sldId id="740" r:id="rId88"/>
    <p:sldId id="756" r:id="rId89"/>
    <p:sldId id="741" r:id="rId90"/>
    <p:sldId id="742" r:id="rId91"/>
    <p:sldId id="743" r:id="rId92"/>
    <p:sldId id="744" r:id="rId93"/>
    <p:sldId id="745" r:id="rId94"/>
    <p:sldId id="746" r:id="rId95"/>
    <p:sldId id="748" r:id="rId96"/>
    <p:sldId id="747" r:id="rId97"/>
    <p:sldId id="749" r:id="rId98"/>
    <p:sldId id="750" r:id="rId99"/>
    <p:sldId id="751" r:id="rId100"/>
    <p:sldId id="752" r:id="rId101"/>
    <p:sldId id="753" r:id="rId102"/>
    <p:sldId id="754" r:id="rId103"/>
    <p:sldId id="755" r:id="rId104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1" userDrawn="1">
          <p15:clr>
            <a:srgbClr val="A4A3A4"/>
          </p15:clr>
        </p15:guide>
        <p15:guide id="2" pos="28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CC"/>
    <a:srgbClr val="D9FFD9"/>
    <a:srgbClr val="EF8D4B"/>
    <a:srgbClr val="CF1E13"/>
    <a:srgbClr val="CF1E11"/>
    <a:srgbClr val="006600"/>
    <a:srgbClr val="F8F8F8"/>
    <a:srgbClr val="FFFFCD"/>
    <a:srgbClr val="FFFFEB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3" autoAdjust="0"/>
    <p:restoredTop sz="95342" autoAdjust="0"/>
  </p:normalViewPr>
  <p:slideViewPr>
    <p:cSldViewPr snapToGrid="0">
      <p:cViewPr varScale="1">
        <p:scale>
          <a:sx n="86" d="100"/>
          <a:sy n="86" d="100"/>
        </p:scale>
        <p:origin x="1121" y="50"/>
      </p:cViewPr>
      <p:guideLst>
        <p:guide orient="horz" pos="2101"/>
        <p:guide pos="282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presProps" Target="pres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heme" Target="theme/theme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76363" cy="511731"/>
          </a:xfrm>
          <a:prstGeom prst="rect">
            <a:avLst/>
          </a:prstGeom>
        </p:spPr>
        <p:txBody>
          <a:bodyPr vert="horz" lIns="99041" tIns="49520" rIns="99041" bIns="49520" rtlCol="0"/>
          <a:lstStyle>
            <a:lvl1pPr algn="l">
              <a:defRPr sz="13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1706" y="0"/>
            <a:ext cx="3076363" cy="511731"/>
          </a:xfrm>
          <a:prstGeom prst="rect">
            <a:avLst/>
          </a:prstGeom>
        </p:spPr>
        <p:txBody>
          <a:bodyPr vert="horz" lIns="99041" tIns="49520" rIns="99041" bIns="49520" rtlCol="0"/>
          <a:lstStyle>
            <a:lvl1pPr algn="r">
              <a:defRPr sz="13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100CEC34-0C3E-4823-AD1F-C02472A23E45}" type="datetimeFigureOut">
              <a:rPr lang="zh-CN" altLang="en-US"/>
              <a:t>2024/9/14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2" y="9720514"/>
            <a:ext cx="3076363" cy="511731"/>
          </a:xfrm>
          <a:prstGeom prst="rect">
            <a:avLst/>
          </a:prstGeom>
        </p:spPr>
        <p:txBody>
          <a:bodyPr vert="horz" lIns="99041" tIns="49520" rIns="99041" bIns="49520" rtlCol="0" anchor="b"/>
          <a:lstStyle>
            <a:lvl1pPr algn="l">
              <a:defRPr sz="13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1706" y="9720514"/>
            <a:ext cx="3076363" cy="511731"/>
          </a:xfrm>
          <a:prstGeom prst="rect">
            <a:avLst/>
          </a:prstGeom>
        </p:spPr>
        <p:txBody>
          <a:bodyPr vert="horz" lIns="99041" tIns="49520" rIns="99041" bIns="49520" rtlCol="0" anchor="b"/>
          <a:lstStyle>
            <a:lvl1pPr algn="r">
              <a:defRPr sz="1300"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209FC79-0246-48B6-8E70-7A148326ADC1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0"/>
            <a:ext cx="3076363" cy="511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9041" tIns="49520" rIns="99041" bIns="49520" numCol="1" anchor="t" anchorCtr="0" compatLnSpc="1"/>
          <a:lstStyle>
            <a:lvl1pPr>
              <a:defRPr sz="1300">
                <a:latin typeface="Times New Roman" panose="02020603050405020304" pitchFamily="18" charset="0"/>
                <a:ea typeface="+mn-ea"/>
              </a:defRPr>
            </a:lvl1pPr>
          </a:lstStyle>
          <a:p>
            <a:pPr>
              <a:defRPr/>
            </a:pPr>
            <a:endParaRPr lang="de-DE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706" y="0"/>
            <a:ext cx="3076363" cy="511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9041" tIns="49520" rIns="99041" bIns="49520" numCol="1" anchor="t" anchorCtr="0" compatLnSpc="1"/>
          <a:lstStyle>
            <a:lvl1pPr algn="r">
              <a:defRPr sz="1300">
                <a:latin typeface="Times New Roman" panose="02020603050405020304" pitchFamily="18" charset="0"/>
                <a:ea typeface="+mn-ea"/>
              </a:defRPr>
            </a:lvl1pPr>
          </a:lstStyle>
          <a:p>
            <a:pPr>
              <a:defRPr/>
            </a:pPr>
            <a:endParaRPr lang="de-DE" altLang="en-US"/>
          </a:p>
        </p:txBody>
      </p:sp>
      <p:sp>
        <p:nvSpPr>
          <p:cNvPr id="40964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noFill/>
            <a:miter lim="800000"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931" y="4861444"/>
            <a:ext cx="5679440" cy="4605575"/>
          </a:xfrm>
          <a:prstGeom prst="rect">
            <a:avLst/>
          </a:prstGeom>
          <a:noFill/>
          <a:ln>
            <a:noFill/>
          </a:ln>
        </p:spPr>
        <p:txBody>
          <a:bodyPr vert="horz" wrap="square" lIns="99041" tIns="49520" rIns="99041" bIns="49520" numCol="1" anchor="ctr" anchorCtr="0" compatLnSpc="1"/>
          <a:lstStyle/>
          <a:p>
            <a:pPr lvl="0"/>
            <a:r>
              <a:rPr lang="de-DE" altLang="en-US" noProof="0"/>
              <a:t>Textmasterformate durch Klicken bearbeiten</a:t>
            </a:r>
          </a:p>
          <a:p>
            <a:pPr lvl="1"/>
            <a:r>
              <a:rPr lang="de-DE" altLang="en-US" noProof="0"/>
              <a:t>Zweite Ebene</a:t>
            </a:r>
          </a:p>
          <a:p>
            <a:pPr lvl="2"/>
            <a:r>
              <a:rPr lang="de-DE" altLang="en-US" noProof="0"/>
              <a:t>Dritte Ebene</a:t>
            </a:r>
          </a:p>
          <a:p>
            <a:pPr lvl="3"/>
            <a:r>
              <a:rPr lang="de-DE" altLang="en-US" noProof="0"/>
              <a:t>Vierte Ebene</a:t>
            </a:r>
          </a:p>
          <a:p>
            <a:pPr lvl="4"/>
            <a:r>
              <a:rPr lang="de-DE" altLang="en-US" noProof="0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514"/>
            <a:ext cx="3076363" cy="511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9041" tIns="49520" rIns="99041" bIns="49520" numCol="1" anchor="b" anchorCtr="0" compatLnSpc="1"/>
          <a:lstStyle>
            <a:lvl1pPr>
              <a:defRPr sz="1300">
                <a:latin typeface="Times New Roman" panose="02020603050405020304" pitchFamily="18" charset="0"/>
                <a:ea typeface="+mn-ea"/>
              </a:defRPr>
            </a:lvl1pPr>
          </a:lstStyle>
          <a:p>
            <a:pPr>
              <a:defRPr/>
            </a:pPr>
            <a:endParaRPr lang="de-DE" alt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706" y="9720514"/>
            <a:ext cx="3076363" cy="511731"/>
          </a:xfrm>
          <a:prstGeom prst="rect">
            <a:avLst/>
          </a:prstGeom>
          <a:noFill/>
          <a:ln>
            <a:noFill/>
          </a:ln>
        </p:spPr>
        <p:txBody>
          <a:bodyPr vert="horz" wrap="square" lIns="99041" tIns="49520" rIns="99041" bIns="49520" numCol="1" anchor="b" anchorCtr="0" compatLnSpc="1"/>
          <a:lstStyle>
            <a:lvl1pPr algn="r">
              <a:defRPr sz="1300">
                <a:latin typeface="Times New Roman" panose="02020603050405020304" pitchFamily="18" charset="0"/>
                <a:ea typeface="+mn-ea"/>
              </a:defRPr>
            </a:lvl1pPr>
          </a:lstStyle>
          <a:p>
            <a:pPr>
              <a:defRPr/>
            </a:pPr>
            <a:fld id="{962D0831-511F-42A1-BA3B-8970B460D653}" type="slidenum">
              <a:rPr lang="de-DE" altLang="en-US"/>
              <a:t>‹#›</a:t>
            </a:fld>
            <a:endParaRPr lang="de-DE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990600" y="766763"/>
            <a:ext cx="5118100" cy="3838575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46EABA-7576-4812-9774-3C75D186EF0E}" type="slidenum">
              <a:rPr lang="zh-CN" altLang="en-US" smtClean="0"/>
              <a:t>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Host</a:t>
            </a:r>
            <a:r>
              <a:rPr lang="zh-CN" altLang="en-US" dirty="0"/>
              <a:t>无法访问</a:t>
            </a:r>
            <a:r>
              <a:rPr lang="en-US" altLang="zh-CN" dirty="0"/>
              <a:t>2.1</a:t>
            </a:r>
            <a:r>
              <a:rPr lang="zh-CN" altLang="en-US" dirty="0"/>
              <a:t>网段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2D0831-511F-42A1-BA3B-8970B460D653}" type="slidenum">
              <a:rPr lang="de-DE" altLang="en-US" smtClean="0"/>
              <a:t>26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599271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2D0831-511F-42A1-BA3B-8970B460D653}" type="slidenum">
              <a:rPr lang="de-DE" altLang="en-US" smtClean="0"/>
              <a:t>27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2990500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2D0831-511F-42A1-BA3B-8970B460D653}" type="slidenum">
              <a:rPr lang="de-DE" altLang="en-US" smtClean="0"/>
              <a:t>28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036762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2D0831-511F-42A1-BA3B-8970B460D653}" type="slidenum">
              <a:rPr lang="de-DE" altLang="en-US" smtClean="0"/>
              <a:t>47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1392110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2D0831-511F-42A1-BA3B-8970B460D653}" type="slidenum">
              <a:rPr lang="de-DE" altLang="en-US" smtClean="0"/>
              <a:t>67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691991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GI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1" y="4935"/>
            <a:ext cx="9143999" cy="659600"/>
          </a:xfrm>
          <a:prstGeom prst="rect">
            <a:avLst/>
          </a:prstGeom>
          <a:gradFill flip="none" rotWithShape="1">
            <a:gsLst>
              <a:gs pos="0">
                <a:srgbClr val="920000"/>
              </a:gs>
              <a:gs pos="22000">
                <a:srgbClr val="920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2" y="67833"/>
            <a:ext cx="560644" cy="559837"/>
          </a:xfrm>
          <a:prstGeom prst="rect">
            <a:avLst/>
          </a:prstGeom>
        </p:spPr>
      </p:pic>
      <p:pic>
        <p:nvPicPr>
          <p:cNvPr id="16" name="Picture 4" descr="44"/>
          <p:cNvPicPr>
            <a:picLocks noChangeAspect="1" noChangeArrowheads="1"/>
          </p:cNvPicPr>
          <p:nvPr userDrawn="1"/>
        </p:nvPicPr>
        <p:blipFill>
          <a:blip r:embed="rId3" cstate="print">
            <a:lum bright="76000" contrast="-64000"/>
          </a:blip>
          <a:srcRect t="50273"/>
          <a:stretch>
            <a:fillRect/>
          </a:stretch>
        </p:blipFill>
        <p:spPr bwMode="auto">
          <a:xfrm>
            <a:off x="2122033" y="2"/>
            <a:ext cx="4833938" cy="232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tangle 7"/>
          <p:cNvSpPr/>
          <p:nvPr userDrawn="1"/>
        </p:nvSpPr>
        <p:spPr>
          <a:xfrm>
            <a:off x="-2174" y="6778691"/>
            <a:ext cx="9150949" cy="79310"/>
          </a:xfrm>
          <a:prstGeom prst="rect">
            <a:avLst/>
          </a:prstGeom>
          <a:gradFill flip="none" rotWithShape="1">
            <a:gsLst>
              <a:gs pos="10000">
                <a:srgbClr val="C00000"/>
              </a:gs>
              <a:gs pos="54000">
                <a:srgbClr val="92000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500"/>
          </a:p>
        </p:txBody>
      </p:sp>
      <p:sp>
        <p:nvSpPr>
          <p:cNvPr id="18" name="Rectangle 7"/>
          <p:cNvSpPr/>
          <p:nvPr userDrawn="1"/>
        </p:nvSpPr>
        <p:spPr>
          <a:xfrm>
            <a:off x="1" y="-3509"/>
            <a:ext cx="9150949" cy="45719"/>
          </a:xfrm>
          <a:prstGeom prst="rect">
            <a:avLst/>
          </a:prstGeom>
          <a:gradFill flip="none" rotWithShape="1">
            <a:gsLst>
              <a:gs pos="10000">
                <a:srgbClr val="C00000"/>
              </a:gs>
              <a:gs pos="54000">
                <a:srgbClr val="920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50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815202" y="55855"/>
            <a:ext cx="2319748" cy="583791"/>
            <a:chOff x="7144799" y="143380"/>
            <a:chExt cx="1941009" cy="527356"/>
          </a:xfrm>
        </p:grpSpPr>
        <p:pic>
          <p:nvPicPr>
            <p:cNvPr id="14" name="图片 13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0339" y="143380"/>
              <a:ext cx="1814804" cy="350823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 userDrawn="1"/>
          </p:nvSpPr>
          <p:spPr>
            <a:xfrm>
              <a:off x="7144799" y="462218"/>
              <a:ext cx="1941009" cy="2085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900" b="0" dirty="0">
                  <a:solidFill>
                    <a:srgbClr val="FFFFCD"/>
                  </a:solidFill>
                  <a:effectLst/>
                  <a:latin typeface="Agency FB" panose="020B0503020202020204" pitchFamily="34" charset="0"/>
                </a:rPr>
                <a:t>Northwestern </a:t>
              </a:r>
              <a:r>
                <a:rPr lang="en-US" altLang="zh-CN" sz="900" b="0" dirty="0" err="1">
                  <a:solidFill>
                    <a:srgbClr val="FFFFCD"/>
                  </a:solidFill>
                  <a:effectLst/>
                  <a:latin typeface="Agency FB" panose="020B0503020202020204" pitchFamily="34" charset="0"/>
                </a:rPr>
                <a:t>Polytechnical</a:t>
              </a:r>
              <a:r>
                <a:rPr lang="en-US" altLang="zh-CN" sz="900" b="0" dirty="0">
                  <a:solidFill>
                    <a:srgbClr val="FFFFCD"/>
                  </a:solidFill>
                  <a:effectLst/>
                  <a:latin typeface="Agency FB" panose="020B0503020202020204" pitchFamily="34" charset="0"/>
                </a:rPr>
                <a:t> University</a:t>
              </a:r>
              <a:endParaRPr lang="zh-CN" altLang="en-US" sz="900" b="0" dirty="0">
                <a:solidFill>
                  <a:srgbClr val="FFFFCD"/>
                </a:solidFill>
                <a:effectLst/>
                <a:latin typeface="Agency FB" panose="020B0503020202020204" pitchFamily="34" charset="0"/>
              </a:endParaRPr>
            </a:p>
          </p:txBody>
        </p:sp>
      </p:grpSp>
      <p:sp>
        <p:nvSpPr>
          <p:cNvPr id="12" name="文本框 13"/>
          <p:cNvSpPr txBox="1"/>
          <p:nvPr userDrawn="1"/>
        </p:nvSpPr>
        <p:spPr>
          <a:xfrm>
            <a:off x="7249886" y="87564"/>
            <a:ext cx="176819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500" b="0" dirty="0">
                <a:solidFill>
                  <a:srgbClr val="FFFFCD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网络空间安全学院</a:t>
            </a:r>
            <a:endParaRPr lang="en-US" altLang="zh-CN" sz="1500" b="0" dirty="0">
              <a:solidFill>
                <a:srgbClr val="FFFFCD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750" b="0" dirty="0">
                <a:solidFill>
                  <a:srgbClr val="FFFFCD"/>
                </a:solidFill>
                <a:effectLst/>
                <a:latin typeface="Agency FB" panose="020B0503020202020204" pitchFamily="34" charset="0"/>
              </a:rPr>
              <a:t>School of Cybersecurity</a:t>
            </a:r>
            <a:endParaRPr lang="zh-CN" altLang="en-US" sz="750" b="0" dirty="0">
              <a:solidFill>
                <a:srgbClr val="FFFFCD"/>
              </a:solidFill>
              <a:effectLst/>
              <a:latin typeface="Agency FB" panose="020B0503020202020204" pitchFamily="34" charset="0"/>
            </a:endParaRPr>
          </a:p>
        </p:txBody>
      </p:sp>
    </p:spTree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3979" y="46657"/>
            <a:ext cx="6189961" cy="67749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-2175" y="46658"/>
            <a:ext cx="9146174" cy="681967"/>
            <a:chOff x="-2175" y="-5370"/>
            <a:chExt cx="9146174" cy="368175"/>
          </a:xfrm>
        </p:grpSpPr>
        <p:sp>
          <p:nvSpPr>
            <p:cNvPr id="8" name="矩形 7"/>
            <p:cNvSpPr/>
            <p:nvPr/>
          </p:nvSpPr>
          <p:spPr>
            <a:xfrm>
              <a:off x="-2175" y="-5370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0" name="矩形 9"/>
            <p:cNvSpPr/>
            <p:nvPr/>
          </p:nvSpPr>
          <p:spPr>
            <a:xfrm>
              <a:off x="293884" y="-2955"/>
              <a:ext cx="8850115" cy="365760"/>
            </a:xfrm>
            <a:prstGeom prst="rect">
              <a:avLst/>
            </a:prstGeom>
            <a:gradFill flip="none" rotWithShape="1">
              <a:gsLst>
                <a:gs pos="0">
                  <a:srgbClr val="920000"/>
                </a:gs>
                <a:gs pos="32000">
                  <a:srgbClr val="780000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73195" y="-5370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2" name="矩形 11"/>
            <p:cNvSpPr/>
            <p:nvPr/>
          </p:nvSpPr>
          <p:spPr>
            <a:xfrm>
              <a:off x="147811" y="-5370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18516" y="-5369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</p:grpSp>
      <p:sp>
        <p:nvSpPr>
          <p:cNvPr id="17" name="Rectangle 7"/>
          <p:cNvSpPr/>
          <p:nvPr userDrawn="1"/>
        </p:nvSpPr>
        <p:spPr>
          <a:xfrm>
            <a:off x="-2174" y="6812283"/>
            <a:ext cx="9150949" cy="45719"/>
          </a:xfrm>
          <a:prstGeom prst="rect">
            <a:avLst/>
          </a:prstGeom>
          <a:gradFill flip="none" rotWithShape="1">
            <a:gsLst>
              <a:gs pos="10000">
                <a:srgbClr val="C00000"/>
              </a:gs>
              <a:gs pos="54000">
                <a:srgbClr val="92000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500"/>
          </a:p>
        </p:txBody>
      </p:sp>
      <p:sp>
        <p:nvSpPr>
          <p:cNvPr id="18" name="Rectangle 7"/>
          <p:cNvSpPr/>
          <p:nvPr userDrawn="1"/>
        </p:nvSpPr>
        <p:spPr>
          <a:xfrm>
            <a:off x="-6949" y="5603"/>
            <a:ext cx="9150949" cy="45719"/>
          </a:xfrm>
          <a:prstGeom prst="rect">
            <a:avLst/>
          </a:prstGeom>
          <a:gradFill flip="none" rotWithShape="1">
            <a:gsLst>
              <a:gs pos="10000">
                <a:srgbClr val="920000"/>
              </a:gs>
              <a:gs pos="54000">
                <a:srgbClr val="920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灯片编号占位符 5"/>
          <p:cNvSpPr txBox="1"/>
          <p:nvPr userDrawn="1"/>
        </p:nvSpPr>
        <p:spPr>
          <a:xfrm>
            <a:off x="6979745" y="6413365"/>
            <a:ext cx="21336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algn="r" rtl="0" fontAlgn="auto">
              <a:spcBef>
                <a:spcPts val="0"/>
              </a:spcBef>
              <a:spcAft>
                <a:spcPts val="0"/>
              </a:spcAft>
              <a:defRPr sz="1600" b="1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fld id="{F4C77929-D315-4D9B-BBED-9A9917290B28}" type="slidenum">
              <a:rPr lang="zh-CN" altLang="en-US" sz="1200" smtClean="0"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 sz="1200" dirty="0"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6979746" y="153090"/>
            <a:ext cx="2096989" cy="403957"/>
            <a:chOff x="6621704" y="153089"/>
            <a:chExt cx="1858863" cy="403957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1704" y="160615"/>
              <a:ext cx="365557" cy="384898"/>
            </a:xfrm>
            <a:prstGeom prst="rect">
              <a:avLst/>
            </a:prstGeom>
          </p:spPr>
        </p:pic>
        <p:sp>
          <p:nvSpPr>
            <p:cNvPr id="19" name="文本框 13"/>
            <p:cNvSpPr txBox="1"/>
            <p:nvPr userDrawn="1"/>
          </p:nvSpPr>
          <p:spPr>
            <a:xfrm>
              <a:off x="7009530" y="153089"/>
              <a:ext cx="1471037" cy="4039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350" b="0" dirty="0">
                  <a:solidFill>
                    <a:srgbClr val="FFFFCD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网络空间安全学院</a:t>
              </a:r>
              <a:endParaRPr lang="en-US" altLang="zh-CN" sz="1350" b="0" dirty="0">
                <a:solidFill>
                  <a:srgbClr val="FFFFCD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l"/>
              <a:r>
                <a:rPr lang="en-US" altLang="zh-CN" sz="675" b="0" dirty="0">
                  <a:solidFill>
                    <a:srgbClr val="FFFFCD"/>
                  </a:solidFill>
                  <a:effectLst/>
                  <a:latin typeface="Agency FB" panose="020B0503020202020204" pitchFamily="34" charset="0"/>
                </a:rPr>
                <a:t>School of Cybersecurity</a:t>
              </a:r>
              <a:endParaRPr lang="zh-CN" altLang="en-US" sz="675" b="0" dirty="0">
                <a:solidFill>
                  <a:srgbClr val="FFFFCD"/>
                </a:solidFill>
                <a:effectLst/>
                <a:latin typeface="Agency FB" panose="020B0503020202020204" pitchFamily="34" charset="0"/>
              </a:endParaRPr>
            </a:p>
          </p:txBody>
        </p:sp>
      </p:grpSp>
      <p:sp>
        <p:nvSpPr>
          <p:cNvPr id="28" name="内容占位符 27">
            <a:extLst>
              <a:ext uri="{FF2B5EF4-FFF2-40B4-BE49-F238E27FC236}">
                <a16:creationId xmlns:a16="http://schemas.microsoft.com/office/drawing/2014/main" id="{E70688B9-A031-441E-CCBF-F247A3E33E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30300" y="2692099"/>
            <a:ext cx="7169150" cy="1485900"/>
          </a:xfrm>
        </p:spPr>
        <p:txBody>
          <a:bodyPr/>
          <a:lstStyle>
            <a:lvl1pPr marL="0" indent="0" algn="ctr">
              <a:buNone/>
              <a:defRPr sz="3200" b="1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8970838"/>
      </p:ext>
    </p:extLst>
  </p:cSld>
  <p:clrMapOvr>
    <a:masterClrMapping/>
  </p:clrMapOvr>
  <p:transition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3979" y="46657"/>
            <a:ext cx="6189961" cy="67749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195023"/>
          </a:xfrm>
          <a:prstGeom prst="rect">
            <a:avLst/>
          </a:prstGeom>
          <a:ln>
            <a:noFill/>
          </a:ln>
        </p:spPr>
        <p:txBody>
          <a:bodyPr/>
          <a:lstStyle>
            <a:lvl1pPr marL="257175" indent="-257175">
              <a:lnSpc>
                <a:spcPct val="120000"/>
              </a:lnSpc>
              <a:buClr>
                <a:schemeClr val="accent2"/>
              </a:buClr>
              <a:buSzPct val="80000"/>
              <a:buFont typeface="Wingdings" panose="05000000000000000000" pitchFamily="2" charset="2"/>
              <a:buChar char="p"/>
              <a:defRPr sz="2800"/>
            </a:lvl1pPr>
            <a:lvl2pPr marL="557213" indent="-214313">
              <a:lnSpc>
                <a:spcPct val="120000"/>
              </a:lnSpc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  <a:defRPr sz="2000"/>
            </a:lvl2pPr>
            <a:lvl3pPr>
              <a:lnSpc>
                <a:spcPct val="120000"/>
              </a:lnSpc>
              <a:defRPr sz="18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0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-2175" y="46658"/>
            <a:ext cx="9146174" cy="681967"/>
            <a:chOff x="-2175" y="-5370"/>
            <a:chExt cx="9146174" cy="368175"/>
          </a:xfrm>
        </p:grpSpPr>
        <p:sp>
          <p:nvSpPr>
            <p:cNvPr id="8" name="矩形 7"/>
            <p:cNvSpPr/>
            <p:nvPr/>
          </p:nvSpPr>
          <p:spPr>
            <a:xfrm>
              <a:off x="-2175" y="-5370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0" name="矩形 9"/>
            <p:cNvSpPr/>
            <p:nvPr/>
          </p:nvSpPr>
          <p:spPr>
            <a:xfrm>
              <a:off x="293884" y="-2955"/>
              <a:ext cx="8850115" cy="365760"/>
            </a:xfrm>
            <a:prstGeom prst="rect">
              <a:avLst/>
            </a:prstGeom>
            <a:gradFill flip="none" rotWithShape="1">
              <a:gsLst>
                <a:gs pos="0">
                  <a:srgbClr val="920000"/>
                </a:gs>
                <a:gs pos="32000">
                  <a:srgbClr val="780000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73195" y="-5370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2" name="矩形 11"/>
            <p:cNvSpPr/>
            <p:nvPr/>
          </p:nvSpPr>
          <p:spPr>
            <a:xfrm>
              <a:off x="147811" y="-5370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18516" y="-5369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</p:grpSp>
      <p:sp>
        <p:nvSpPr>
          <p:cNvPr id="17" name="Rectangle 7"/>
          <p:cNvSpPr/>
          <p:nvPr userDrawn="1"/>
        </p:nvSpPr>
        <p:spPr>
          <a:xfrm>
            <a:off x="-2174" y="6812283"/>
            <a:ext cx="9150949" cy="45719"/>
          </a:xfrm>
          <a:prstGeom prst="rect">
            <a:avLst/>
          </a:prstGeom>
          <a:gradFill flip="none" rotWithShape="1">
            <a:gsLst>
              <a:gs pos="10000">
                <a:srgbClr val="C00000"/>
              </a:gs>
              <a:gs pos="54000">
                <a:srgbClr val="92000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500"/>
          </a:p>
        </p:txBody>
      </p:sp>
      <p:sp>
        <p:nvSpPr>
          <p:cNvPr id="18" name="Rectangle 7"/>
          <p:cNvSpPr/>
          <p:nvPr userDrawn="1"/>
        </p:nvSpPr>
        <p:spPr>
          <a:xfrm>
            <a:off x="-6949" y="5603"/>
            <a:ext cx="9150949" cy="45719"/>
          </a:xfrm>
          <a:prstGeom prst="rect">
            <a:avLst/>
          </a:prstGeom>
          <a:gradFill flip="none" rotWithShape="1">
            <a:gsLst>
              <a:gs pos="10000">
                <a:srgbClr val="920000"/>
              </a:gs>
              <a:gs pos="54000">
                <a:srgbClr val="920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灯片编号占位符 5"/>
          <p:cNvSpPr txBox="1"/>
          <p:nvPr userDrawn="1"/>
        </p:nvSpPr>
        <p:spPr>
          <a:xfrm>
            <a:off x="6979745" y="6413365"/>
            <a:ext cx="21336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algn="r" rtl="0" fontAlgn="auto">
              <a:spcBef>
                <a:spcPts val="0"/>
              </a:spcBef>
              <a:spcAft>
                <a:spcPts val="0"/>
              </a:spcAft>
              <a:defRPr sz="1600" b="1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fld id="{F4C77929-D315-4D9B-BBED-9A9917290B28}" type="slidenum">
              <a:rPr lang="zh-CN" altLang="en-US" sz="1200" smtClean="0"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 sz="1200" dirty="0"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6979746" y="153090"/>
            <a:ext cx="2096989" cy="403957"/>
            <a:chOff x="6621704" y="153089"/>
            <a:chExt cx="1858863" cy="403957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1704" y="160615"/>
              <a:ext cx="365557" cy="384898"/>
            </a:xfrm>
            <a:prstGeom prst="rect">
              <a:avLst/>
            </a:prstGeom>
          </p:spPr>
        </p:pic>
        <p:sp>
          <p:nvSpPr>
            <p:cNvPr id="19" name="文本框 13"/>
            <p:cNvSpPr txBox="1"/>
            <p:nvPr userDrawn="1"/>
          </p:nvSpPr>
          <p:spPr>
            <a:xfrm>
              <a:off x="7009530" y="153089"/>
              <a:ext cx="1471037" cy="4039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350" b="0" dirty="0">
                  <a:solidFill>
                    <a:srgbClr val="FFFFCD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网络空间安全学院</a:t>
              </a:r>
              <a:endParaRPr lang="en-US" altLang="zh-CN" sz="1350" b="0" dirty="0">
                <a:solidFill>
                  <a:srgbClr val="FFFFCD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l"/>
              <a:r>
                <a:rPr lang="en-US" altLang="zh-CN" sz="675" b="0" dirty="0">
                  <a:solidFill>
                    <a:srgbClr val="FFFFCD"/>
                  </a:solidFill>
                  <a:effectLst/>
                  <a:latin typeface="Agency FB" panose="020B0503020202020204" pitchFamily="34" charset="0"/>
                </a:rPr>
                <a:t>School of Cybersecurity</a:t>
              </a:r>
              <a:endParaRPr lang="zh-CN" altLang="en-US" sz="675" b="0" dirty="0">
                <a:solidFill>
                  <a:srgbClr val="FFFFCD"/>
                </a:solidFill>
                <a:effectLst/>
                <a:latin typeface="Agency FB" panose="020B0503020202020204" pitchFamily="34" charset="0"/>
              </a:endParaRPr>
            </a:p>
          </p:txBody>
        </p:sp>
      </p:grp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049FB21-37C1-7A67-07B0-F2C02E2B947C}"/>
              </a:ext>
            </a:extLst>
          </p:cNvPr>
          <p:cNvCxnSpPr/>
          <p:nvPr userDrawn="1"/>
        </p:nvCxnSpPr>
        <p:spPr>
          <a:xfrm>
            <a:off x="293883" y="1929339"/>
            <a:ext cx="851715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28548150-4715-654E-7217-2798B72CC9D7}"/>
              </a:ext>
            </a:extLst>
          </p:cNvPr>
          <p:cNvSpPr/>
          <p:nvPr userDrawn="1"/>
        </p:nvSpPr>
        <p:spPr>
          <a:xfrm>
            <a:off x="293883" y="1865995"/>
            <a:ext cx="4425074" cy="633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副标题 2">
            <a:extLst>
              <a:ext uri="{FF2B5EF4-FFF2-40B4-BE49-F238E27FC236}">
                <a16:creationId xmlns:a16="http://schemas.microsoft.com/office/drawing/2014/main" id="{E9645B64-C036-14C8-DE38-2CFF447BF780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403979" y="1127542"/>
            <a:ext cx="8407058" cy="68293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 b="1">
                <a:solidFill>
                  <a:schemeClr val="tx1"/>
                </a:solidFill>
                <a:latin typeface="GB2312"/>
              </a:defRPr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</p:cSld>
  <p:clrMapOvr>
    <a:masterClrMapping/>
  </p:clrMapOvr>
  <p:transition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3979" y="46657"/>
            <a:ext cx="6189961" cy="67749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3883" y="833447"/>
            <a:ext cx="8517155" cy="5575446"/>
          </a:xfrm>
          <a:prstGeom prst="rect">
            <a:avLst/>
          </a:prstGeom>
          <a:ln>
            <a:noFill/>
          </a:ln>
        </p:spPr>
        <p:txBody>
          <a:bodyPr/>
          <a:lstStyle>
            <a:lvl1pPr>
              <a:lnSpc>
                <a:spcPct val="120000"/>
              </a:lnSpc>
              <a:defRPr sz="2800"/>
            </a:lvl1pPr>
            <a:lvl2pPr>
              <a:lnSpc>
                <a:spcPct val="120000"/>
              </a:lnSpc>
              <a:defRPr sz="2000"/>
            </a:lvl2pPr>
            <a:lvl3pPr>
              <a:lnSpc>
                <a:spcPct val="120000"/>
              </a:lnSpc>
              <a:defRPr sz="18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05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-2175" y="46658"/>
            <a:ext cx="9146174" cy="681967"/>
            <a:chOff x="-2175" y="-5370"/>
            <a:chExt cx="9146174" cy="368175"/>
          </a:xfrm>
        </p:grpSpPr>
        <p:sp>
          <p:nvSpPr>
            <p:cNvPr id="8" name="矩形 7"/>
            <p:cNvSpPr/>
            <p:nvPr/>
          </p:nvSpPr>
          <p:spPr>
            <a:xfrm>
              <a:off x="-2175" y="-5370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0" name="矩形 9"/>
            <p:cNvSpPr/>
            <p:nvPr/>
          </p:nvSpPr>
          <p:spPr>
            <a:xfrm>
              <a:off x="293884" y="-2955"/>
              <a:ext cx="8850115" cy="365760"/>
            </a:xfrm>
            <a:prstGeom prst="rect">
              <a:avLst/>
            </a:prstGeom>
            <a:gradFill flip="none" rotWithShape="1">
              <a:gsLst>
                <a:gs pos="0">
                  <a:srgbClr val="920000"/>
                </a:gs>
                <a:gs pos="32000">
                  <a:srgbClr val="780000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1" name="矩形 10"/>
            <p:cNvSpPr/>
            <p:nvPr/>
          </p:nvSpPr>
          <p:spPr>
            <a:xfrm>
              <a:off x="73195" y="-5370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2" name="矩形 11"/>
            <p:cNvSpPr/>
            <p:nvPr/>
          </p:nvSpPr>
          <p:spPr>
            <a:xfrm>
              <a:off x="147811" y="-5370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18516" y="-5369"/>
              <a:ext cx="45719" cy="365760"/>
            </a:xfrm>
            <a:prstGeom prst="rect">
              <a:avLst/>
            </a:prstGeom>
            <a:gradFill>
              <a:gsLst>
                <a:gs pos="0">
                  <a:srgbClr val="C00000"/>
                </a:gs>
                <a:gs pos="62000">
                  <a:srgbClr val="920000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 sz="1500"/>
            </a:p>
          </p:txBody>
        </p:sp>
      </p:grpSp>
      <p:sp>
        <p:nvSpPr>
          <p:cNvPr id="17" name="Rectangle 7"/>
          <p:cNvSpPr/>
          <p:nvPr userDrawn="1"/>
        </p:nvSpPr>
        <p:spPr>
          <a:xfrm>
            <a:off x="-2174" y="6812283"/>
            <a:ext cx="9150949" cy="45719"/>
          </a:xfrm>
          <a:prstGeom prst="rect">
            <a:avLst/>
          </a:prstGeom>
          <a:gradFill flip="none" rotWithShape="1">
            <a:gsLst>
              <a:gs pos="10000">
                <a:srgbClr val="C00000"/>
              </a:gs>
              <a:gs pos="54000">
                <a:srgbClr val="920000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sz="1500"/>
          </a:p>
        </p:txBody>
      </p:sp>
      <p:sp>
        <p:nvSpPr>
          <p:cNvPr id="18" name="Rectangle 7"/>
          <p:cNvSpPr/>
          <p:nvPr userDrawn="1"/>
        </p:nvSpPr>
        <p:spPr>
          <a:xfrm>
            <a:off x="-6949" y="5603"/>
            <a:ext cx="9150949" cy="45719"/>
          </a:xfrm>
          <a:prstGeom prst="rect">
            <a:avLst/>
          </a:prstGeom>
          <a:gradFill flip="none" rotWithShape="1">
            <a:gsLst>
              <a:gs pos="10000">
                <a:srgbClr val="920000"/>
              </a:gs>
              <a:gs pos="54000">
                <a:srgbClr val="92000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灯片编号占位符 5"/>
          <p:cNvSpPr txBox="1"/>
          <p:nvPr userDrawn="1"/>
        </p:nvSpPr>
        <p:spPr>
          <a:xfrm>
            <a:off x="6979745" y="6413365"/>
            <a:ext cx="21336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algn="r" rtl="0" fontAlgn="auto">
              <a:spcBef>
                <a:spcPts val="0"/>
              </a:spcBef>
              <a:spcAft>
                <a:spcPts val="0"/>
              </a:spcAft>
              <a:defRPr sz="1600" b="1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fld id="{F4C77929-D315-4D9B-BBED-9A9917290B28}" type="slidenum">
              <a:rPr lang="zh-CN" altLang="en-US" sz="1200" smtClean="0">
                <a:latin typeface="Calibri" panose="020F0502020204030204"/>
                <a:ea typeface="宋体" panose="02010600030101010101" pitchFamily="2" charset="-122"/>
              </a:rPr>
              <a:t>‹#›</a:t>
            </a:fld>
            <a:endParaRPr lang="zh-CN" altLang="en-US" sz="1200" dirty="0"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6" name="Group 5"/>
          <p:cNvGrpSpPr/>
          <p:nvPr userDrawn="1"/>
        </p:nvGrpSpPr>
        <p:grpSpPr>
          <a:xfrm>
            <a:off x="6979746" y="153090"/>
            <a:ext cx="2096989" cy="403957"/>
            <a:chOff x="6621704" y="153089"/>
            <a:chExt cx="1858863" cy="403957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1704" y="160615"/>
              <a:ext cx="365557" cy="384898"/>
            </a:xfrm>
            <a:prstGeom prst="rect">
              <a:avLst/>
            </a:prstGeom>
          </p:spPr>
        </p:pic>
        <p:sp>
          <p:nvSpPr>
            <p:cNvPr id="19" name="文本框 13"/>
            <p:cNvSpPr txBox="1"/>
            <p:nvPr userDrawn="1"/>
          </p:nvSpPr>
          <p:spPr>
            <a:xfrm>
              <a:off x="7009530" y="153089"/>
              <a:ext cx="1471037" cy="4039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350" b="0" dirty="0">
                  <a:solidFill>
                    <a:srgbClr val="FFFFCD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网络空间安全学院</a:t>
              </a:r>
              <a:endParaRPr lang="en-US" altLang="zh-CN" sz="1350" b="0" dirty="0">
                <a:solidFill>
                  <a:srgbClr val="FFFFCD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l"/>
              <a:r>
                <a:rPr lang="en-US" altLang="zh-CN" sz="675" b="0" dirty="0">
                  <a:solidFill>
                    <a:srgbClr val="FFFFCD"/>
                  </a:solidFill>
                  <a:effectLst/>
                  <a:latin typeface="Agency FB" panose="020B0503020202020204" pitchFamily="34" charset="0"/>
                </a:rPr>
                <a:t>School of Cybersecurity</a:t>
              </a:r>
              <a:endParaRPr lang="zh-CN" altLang="en-US" sz="675" b="0" dirty="0">
                <a:solidFill>
                  <a:srgbClr val="FFFFCD"/>
                </a:solidFill>
                <a:effectLst/>
                <a:latin typeface="Agency FB" panose="020B05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9244488"/>
      </p:ext>
    </p:extLst>
  </p:cSld>
  <p:clrMapOvr>
    <a:masterClrMapping/>
  </p:clrMapOvr>
  <p:transition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pPr>
              <a:defRPr/>
            </a:pPr>
            <a:fld id="{F4C77929-D315-4D9B-BBED-9A9917290B28}" type="slidenum">
              <a:rPr lang="zh-CN" altLang="en-US"/>
              <a:t>‹#›</a:t>
            </a:fld>
            <a:endParaRPr lang="zh-CN" altLang="en-US" dirty="0"/>
          </a:p>
        </p:txBody>
      </p:sp>
    </p:spTree>
  </p:cSld>
  <p:clrMapOvr>
    <a:masterClrMapping/>
  </p:clrMapOvr>
  <p:transition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4E5F2A-DA8F-4EF1-BAE4-86B6079FA76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1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0AC0963-CE87-40E1-A261-5D30B0E841F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t>‹#›</a:t>
            </a:fld>
            <a:endParaRPr lang="zh-CN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0" r:id="rId3"/>
    <p:sldLayoutId id="2147483653" r:id="rId4"/>
    <p:sldLayoutId id="2147483651" r:id="rId5"/>
    <p:sldLayoutId id="2147483652" r:id="rId6"/>
  </p:sldLayoutIdLst>
  <p:transition>
    <p:split orient="vert"/>
  </p:transition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3429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6858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0287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371600" algn="ctr" rtl="0" fontAlgn="base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408012"/>
            <a:ext cx="7772400" cy="1470025"/>
          </a:xfrm>
          <a:prstGeom prst="rect">
            <a:avLst/>
          </a:prstGeom>
        </p:spPr>
        <p:txBody>
          <a:bodyPr vert="horz" wrap="square" lIns="68580" tIns="34290" rIns="68580" bIns="34290" numCol="1" anchor="t" anchorCtr="0" compatLnSpc="1">
            <a:noAutofit/>
          </a:bodyPr>
          <a:lstStyle/>
          <a:p>
            <a:pPr>
              <a:lnSpc>
                <a:spcPct val="125000"/>
              </a:lnSpc>
              <a:spcBef>
                <a:spcPts val="0"/>
              </a:spcBef>
              <a:defRPr/>
            </a:pPr>
            <a:r>
              <a:rPr lang="zh-CN" altLang="en-US" sz="3600" b="1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网络空间实战攻防能力训练</a:t>
            </a:r>
          </a:p>
        </p:txBody>
      </p:sp>
      <p:sp>
        <p:nvSpPr>
          <p:cNvPr id="5" name="标题 1"/>
          <p:cNvSpPr txBox="1"/>
          <p:nvPr/>
        </p:nvSpPr>
        <p:spPr bwMode="auto">
          <a:xfrm>
            <a:off x="1608773" y="4330598"/>
            <a:ext cx="5983605" cy="147002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algn="ctr">
              <a:lnSpc>
                <a:spcPts val="3300"/>
              </a:lnSpc>
            </a:pPr>
            <a:r>
              <a:rPr lang="en-US" altLang="zh-CN" sz="2100" dirty="0">
                <a:latin typeface="GB2312"/>
                <a:ea typeface="微软雅黑" panose="020B0503020204020204" pitchFamily="34" charset="-122"/>
                <a:cs typeface="Times New Roman" panose="02020603050405020304" pitchFamily="18" charset="0"/>
              </a:rPr>
              <a:t>2024</a:t>
            </a:r>
            <a:r>
              <a:rPr lang="zh-CN" altLang="en-US" sz="2100" dirty="0">
                <a:latin typeface="GB2312"/>
                <a:ea typeface="微软雅黑" panose="020B0503020204020204" pitchFamily="34" charset="-122"/>
                <a:cs typeface="Times New Roman" panose="02020603050405020304" pitchFamily="18" charset="0"/>
              </a:rPr>
              <a:t>年秋季学期</a:t>
            </a:r>
            <a:endParaRPr lang="en-US" altLang="zh-CN" sz="2100" dirty="0">
              <a:latin typeface="GB231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lnSpc>
                <a:spcPts val="3300"/>
              </a:lnSpc>
            </a:pPr>
            <a:endParaRPr lang="en-US" altLang="zh-CN" sz="2100" dirty="0">
              <a:latin typeface="GB231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lnSpc>
                <a:spcPts val="3300"/>
              </a:lnSpc>
            </a:pPr>
            <a:r>
              <a:rPr lang="zh-CN" altLang="en-US" sz="2100" dirty="0">
                <a:latin typeface="GB2312"/>
                <a:ea typeface="微软雅黑" panose="020B0503020204020204" pitchFamily="34" charset="-122"/>
                <a:cs typeface="Times New Roman" panose="02020603050405020304" pitchFamily="18" charset="0"/>
              </a:rPr>
              <a:t>刘倍源</a:t>
            </a:r>
            <a:endParaRPr lang="en-US" altLang="zh-CN" sz="2100" dirty="0">
              <a:latin typeface="GB231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lnSpc>
                <a:spcPts val="3300"/>
              </a:lnSpc>
            </a:pPr>
            <a:endParaRPr lang="en-US" altLang="zh-CN" sz="2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75198A-B2C3-5EF4-22DF-57659A722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4D969D-D6C0-1BE8-9E40-6A867BEC07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ARP</a:t>
            </a:r>
            <a:r>
              <a:rPr lang="zh-CN" altLang="en-US" b="1" dirty="0"/>
              <a:t>缓存</a:t>
            </a:r>
            <a:endParaRPr lang="en-US" altLang="zh-CN" b="1" dirty="0"/>
          </a:p>
          <a:p>
            <a:pPr lvl="1"/>
            <a:r>
              <a:rPr lang="zh-CN" altLang="en-US" b="1" dirty="0"/>
              <a:t>主要目的是避免重复发送</a:t>
            </a:r>
            <a:r>
              <a:rPr lang="en-US" altLang="zh-CN" b="1" dirty="0"/>
              <a:t>ARP</a:t>
            </a:r>
            <a:r>
              <a:rPr lang="zh-CN" altLang="en-US" b="1" dirty="0"/>
              <a:t>请求</a:t>
            </a:r>
            <a:endParaRPr lang="en-US" altLang="zh-CN" b="1" dirty="0"/>
          </a:p>
          <a:p>
            <a:pPr lvl="1"/>
            <a:r>
              <a:rPr lang="en-US" altLang="zh-CN" b="1" dirty="0"/>
              <a:t>arp -a</a:t>
            </a:r>
            <a:r>
              <a:rPr lang="zh-CN" altLang="en-US" b="1" dirty="0"/>
              <a:t>（查看</a:t>
            </a:r>
            <a:r>
              <a:rPr lang="en-US" altLang="zh-CN" b="1" dirty="0"/>
              <a:t>ARP</a:t>
            </a:r>
            <a:r>
              <a:rPr lang="zh-CN" altLang="en-US" b="1" dirty="0"/>
              <a:t>映射关系）</a:t>
            </a:r>
            <a:endParaRPr lang="en-US" altLang="zh-CN" b="1" dirty="0"/>
          </a:p>
          <a:p>
            <a:pPr lvl="1"/>
            <a:r>
              <a:rPr lang="en-US" altLang="zh-CN" b="1" dirty="0"/>
              <a:t>arp -d</a:t>
            </a:r>
            <a:r>
              <a:rPr lang="zh-CN" altLang="en-US" b="1" dirty="0"/>
              <a:t>（清除</a:t>
            </a:r>
            <a:r>
              <a:rPr lang="en-US" altLang="zh-CN" b="1" dirty="0"/>
              <a:t>ARP</a:t>
            </a:r>
            <a:r>
              <a:rPr lang="zh-CN" altLang="en-US" b="1" dirty="0"/>
              <a:t>缓存）</a:t>
            </a:r>
            <a:endParaRPr lang="en-US" altLang="zh-CN" b="1" dirty="0"/>
          </a:p>
          <a:p>
            <a:pPr lvl="1"/>
            <a:r>
              <a:rPr lang="en-US" altLang="zh-CN" b="1" dirty="0" err="1"/>
              <a:t>netsh</a:t>
            </a:r>
            <a:r>
              <a:rPr lang="en-US" altLang="zh-CN" b="1" dirty="0"/>
              <a:t> –c interface ipv4 add neighbors </a:t>
            </a:r>
            <a:r>
              <a:rPr lang="en-US" altLang="zh-CN" b="1" dirty="0" err="1"/>
              <a:t>idx</a:t>
            </a:r>
            <a:r>
              <a:rPr lang="zh-CN" altLang="en-US" b="1" dirty="0"/>
              <a:t>值</a:t>
            </a:r>
            <a:r>
              <a:rPr lang="en-US" altLang="zh-CN" b="1" dirty="0"/>
              <a:t> “IP Address” “MAC Address”</a:t>
            </a:r>
            <a:r>
              <a:rPr lang="zh-CN" altLang="en-US" b="1" dirty="0"/>
              <a:t>（静态绑定</a:t>
            </a:r>
            <a:r>
              <a:rPr lang="en-US" altLang="zh-CN" b="1" dirty="0"/>
              <a:t>ARP</a:t>
            </a:r>
            <a:r>
              <a:rPr lang="zh-CN" altLang="en-US" b="1" dirty="0"/>
              <a:t>映射关系）</a:t>
            </a:r>
            <a:endParaRPr lang="en-US" altLang="zh-CN" b="1" dirty="0"/>
          </a:p>
          <a:p>
            <a:pPr lvl="2"/>
            <a:r>
              <a:rPr lang="zh-CN" altLang="en-US" b="1" dirty="0"/>
              <a:t>其中</a:t>
            </a:r>
            <a:r>
              <a:rPr lang="en-US" altLang="zh-CN" b="1" dirty="0" err="1"/>
              <a:t>idx</a:t>
            </a:r>
            <a:r>
              <a:rPr lang="zh-CN" altLang="en-US" b="1" dirty="0"/>
              <a:t>值可以通过以下命令查询得到</a:t>
            </a:r>
            <a:endParaRPr lang="en-US" altLang="zh-CN" b="1" dirty="0"/>
          </a:p>
          <a:p>
            <a:pPr lvl="2"/>
            <a:r>
              <a:rPr lang="en-US" altLang="zh-CN" b="1" dirty="0" err="1"/>
              <a:t>netsh</a:t>
            </a:r>
            <a:r>
              <a:rPr lang="en-US" altLang="zh-CN" b="1" dirty="0"/>
              <a:t> interface ipv4 show interface</a:t>
            </a:r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DC98D2D8-DED2-7AC0-C106-94AFF9C3778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</a:t>
            </a:r>
            <a:r>
              <a:rPr lang="zh-CN" altLang="en-US" dirty="0"/>
              <a:t>协议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266151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3720A0-1776-D0A9-E406-0CDA7DEE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39597C-5394-C89C-2D7F-0CB50ABAA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CA</a:t>
            </a:r>
            <a:r>
              <a:rPr lang="zh-CN" altLang="en-US" b="1" dirty="0"/>
              <a:t>数字证书的颁发机构</a:t>
            </a:r>
            <a:endParaRPr lang="en-US" altLang="zh-CN" b="1" dirty="0"/>
          </a:p>
          <a:p>
            <a:pPr lvl="1"/>
            <a:r>
              <a:rPr lang="en-US" altLang="zh-CN" b="1" dirty="0"/>
              <a:t>CA</a:t>
            </a:r>
            <a:r>
              <a:rPr lang="zh-CN" altLang="en-US" b="1" dirty="0"/>
              <a:t>树状结构</a:t>
            </a:r>
            <a:endParaRPr lang="en-US" altLang="zh-CN" b="1" dirty="0"/>
          </a:p>
          <a:p>
            <a:pPr lvl="1"/>
            <a:endParaRPr lang="en-US" altLang="zh-CN" b="1" dirty="0"/>
          </a:p>
          <a:p>
            <a:pPr marL="342900" lvl="1" indent="0">
              <a:buNone/>
            </a:pPr>
            <a:endParaRPr lang="en-US" altLang="zh-CN" b="1" dirty="0"/>
          </a:p>
          <a:p>
            <a:pPr lvl="1"/>
            <a:r>
              <a:rPr lang="en-US" altLang="zh-CN" b="1" dirty="0"/>
              <a:t>HTTPS</a:t>
            </a:r>
            <a:r>
              <a:rPr lang="zh-CN" altLang="en-US" b="1" dirty="0"/>
              <a:t>验证证书的合法性</a:t>
            </a:r>
            <a:endParaRPr lang="en-US" altLang="zh-CN" b="1" dirty="0"/>
          </a:p>
          <a:p>
            <a:pPr lvl="2"/>
            <a:r>
              <a:rPr lang="zh-CN" altLang="en-US" b="1" dirty="0"/>
              <a:t>验证</a:t>
            </a:r>
            <a:r>
              <a:rPr lang="en-US" altLang="zh-CN" b="1" dirty="0"/>
              <a:t>SSL</a:t>
            </a:r>
            <a:r>
              <a:rPr lang="zh-CN" altLang="en-US" b="1" dirty="0"/>
              <a:t>证书的颁发者是否在“受信任的根证书颁发机构中”</a:t>
            </a:r>
            <a:endParaRPr lang="en-US" altLang="zh-CN" b="1" dirty="0"/>
          </a:p>
          <a:p>
            <a:pPr lvl="2"/>
            <a:r>
              <a:rPr lang="zh-CN" altLang="en-US" b="1" dirty="0"/>
              <a:t>检查证书有没有被证书颁发机构吊销</a:t>
            </a:r>
            <a:endParaRPr lang="en-US" altLang="zh-CN" b="1" dirty="0"/>
          </a:p>
          <a:p>
            <a:pPr lvl="2"/>
            <a:r>
              <a:rPr lang="zh-CN" altLang="en-US" b="1" dirty="0"/>
              <a:t>验证网站的</a:t>
            </a:r>
            <a:r>
              <a:rPr lang="en-US" altLang="zh-CN" b="1" dirty="0"/>
              <a:t>SSL</a:t>
            </a:r>
            <a:r>
              <a:rPr lang="zh-CN" altLang="en-US" b="1" dirty="0"/>
              <a:t>证书是否过期</a:t>
            </a:r>
            <a:endParaRPr lang="en-US" altLang="zh-CN" b="1" dirty="0"/>
          </a:p>
          <a:p>
            <a:pPr lvl="2"/>
            <a:r>
              <a:rPr lang="zh-CN" altLang="en-US" b="1" dirty="0"/>
              <a:t>审核该</a:t>
            </a:r>
            <a:r>
              <a:rPr lang="en-US" altLang="zh-CN" b="1" dirty="0"/>
              <a:t>SSL</a:t>
            </a:r>
            <a:r>
              <a:rPr lang="zh-CN" altLang="en-US" b="1" dirty="0"/>
              <a:t>证书的网站域名是否和证书中的域名一致</a:t>
            </a:r>
            <a:endParaRPr lang="en-US" altLang="zh-CN" b="1" dirty="0"/>
          </a:p>
          <a:p>
            <a:pPr lvl="2"/>
            <a:r>
              <a:rPr lang="zh-CN" altLang="en-US" b="1" dirty="0"/>
              <a:t>该网站没有被列为黑名单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1FBD7A87-F387-9CDE-9040-FDE23BD1D50B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PKI</a:t>
            </a:r>
            <a:r>
              <a:rPr lang="zh-CN" altLang="en-US" dirty="0"/>
              <a:t>体系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29A90BA-82BA-A7F6-D736-65E297843EAF}"/>
              </a:ext>
            </a:extLst>
          </p:cNvPr>
          <p:cNvSpPr/>
          <p:nvPr/>
        </p:nvSpPr>
        <p:spPr>
          <a:xfrm>
            <a:off x="6155869" y="2101122"/>
            <a:ext cx="1449162" cy="2939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根</a:t>
            </a:r>
            <a:r>
              <a:rPr lang="en-US" altLang="zh-CN" sz="1600" b="1" dirty="0">
                <a:solidFill>
                  <a:schemeClr val="tx1"/>
                </a:solidFill>
              </a:rPr>
              <a:t>CA</a:t>
            </a:r>
            <a:r>
              <a:rPr lang="zh-CN" altLang="en-US" sz="1600" b="1" dirty="0">
                <a:solidFill>
                  <a:schemeClr val="tx1"/>
                </a:solidFill>
              </a:rPr>
              <a:t>认证中心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C611189-9097-17CB-5649-F3C0C6E13173}"/>
              </a:ext>
            </a:extLst>
          </p:cNvPr>
          <p:cNvSpPr/>
          <p:nvPr/>
        </p:nvSpPr>
        <p:spPr>
          <a:xfrm>
            <a:off x="4755697" y="2772458"/>
            <a:ext cx="1703615" cy="2939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二级</a:t>
            </a:r>
            <a:r>
              <a:rPr lang="en-US" altLang="zh-CN" sz="1600" b="1" dirty="0">
                <a:solidFill>
                  <a:schemeClr val="tx1"/>
                </a:solidFill>
              </a:rPr>
              <a:t>CA</a:t>
            </a:r>
            <a:r>
              <a:rPr lang="zh-CN" altLang="en-US" sz="1600" b="1" dirty="0">
                <a:solidFill>
                  <a:schemeClr val="tx1"/>
                </a:solidFill>
              </a:rPr>
              <a:t>认证中心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0635F36-B56C-22DC-CDA5-2AA9AF2913DE}"/>
              </a:ext>
            </a:extLst>
          </p:cNvPr>
          <p:cNvSpPr/>
          <p:nvPr/>
        </p:nvSpPr>
        <p:spPr>
          <a:xfrm>
            <a:off x="7259412" y="2773209"/>
            <a:ext cx="1703615" cy="2939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二级</a:t>
            </a:r>
            <a:r>
              <a:rPr lang="en-US" altLang="zh-CN" sz="1600" b="1" dirty="0">
                <a:solidFill>
                  <a:schemeClr val="tx1"/>
                </a:solidFill>
              </a:rPr>
              <a:t>CA</a:t>
            </a:r>
            <a:r>
              <a:rPr lang="zh-CN" altLang="en-US" sz="1600" b="1" dirty="0">
                <a:solidFill>
                  <a:schemeClr val="tx1"/>
                </a:solidFill>
              </a:rPr>
              <a:t>认证中心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75C3C8C-C4F3-CC8D-360C-4A7633F6A895}"/>
              </a:ext>
            </a:extLst>
          </p:cNvPr>
          <p:cNvSpPr/>
          <p:nvPr/>
        </p:nvSpPr>
        <p:spPr>
          <a:xfrm>
            <a:off x="5517697" y="3523491"/>
            <a:ext cx="1703615" cy="2939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三级</a:t>
            </a:r>
            <a:r>
              <a:rPr lang="en-US" altLang="zh-CN" sz="1600" b="1" dirty="0">
                <a:solidFill>
                  <a:schemeClr val="tx1"/>
                </a:solidFill>
              </a:rPr>
              <a:t>CA</a:t>
            </a:r>
            <a:r>
              <a:rPr lang="zh-CN" altLang="en-US" sz="1600" b="1" dirty="0">
                <a:solidFill>
                  <a:schemeClr val="tx1"/>
                </a:solidFill>
              </a:rPr>
              <a:t>认证中心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AE18BD82-B0EA-A6FB-ABDA-DCC4CDA0B320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5607505" y="2395036"/>
            <a:ext cx="1272945" cy="37742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1D1EE40-F8D8-0682-F8ED-91BA329D3C17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6880450" y="2395036"/>
            <a:ext cx="1230770" cy="37817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F058F969-25A4-C463-34AE-BE6619689934}"/>
              </a:ext>
            </a:extLst>
          </p:cNvPr>
          <p:cNvCxnSpPr>
            <a:stCxn id="6" idx="2"/>
            <a:endCxn id="10" idx="0"/>
          </p:cNvCxnSpPr>
          <p:nvPr/>
        </p:nvCxnSpPr>
        <p:spPr>
          <a:xfrm>
            <a:off x="5607505" y="3066372"/>
            <a:ext cx="762000" cy="45711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>
            <a:extLst>
              <a:ext uri="{FF2B5EF4-FFF2-40B4-BE49-F238E27FC236}">
                <a16:creationId xmlns:a16="http://schemas.microsoft.com/office/drawing/2014/main" id="{48BF170E-17B3-E099-4B36-C256D907CD13}"/>
              </a:ext>
            </a:extLst>
          </p:cNvPr>
          <p:cNvSpPr/>
          <p:nvPr/>
        </p:nvSpPr>
        <p:spPr>
          <a:xfrm>
            <a:off x="4529818" y="3523491"/>
            <a:ext cx="688522" cy="6286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</a:rPr>
              <a:t>证书申请人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22F9405B-8253-4799-86ED-644F565A3EDE}"/>
              </a:ext>
            </a:extLst>
          </p:cNvPr>
          <p:cNvCxnSpPr>
            <a:stCxn id="6" idx="2"/>
            <a:endCxn id="17" idx="0"/>
          </p:cNvCxnSpPr>
          <p:nvPr/>
        </p:nvCxnSpPr>
        <p:spPr>
          <a:xfrm flipH="1">
            <a:off x="4874079" y="3066372"/>
            <a:ext cx="733426" cy="45711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>
            <a:extLst>
              <a:ext uri="{FF2B5EF4-FFF2-40B4-BE49-F238E27FC236}">
                <a16:creationId xmlns:a16="http://schemas.microsoft.com/office/drawing/2014/main" id="{F74D49B1-B689-3D96-7224-F960625B5104}"/>
              </a:ext>
            </a:extLst>
          </p:cNvPr>
          <p:cNvSpPr/>
          <p:nvPr/>
        </p:nvSpPr>
        <p:spPr>
          <a:xfrm>
            <a:off x="7347857" y="4242515"/>
            <a:ext cx="688522" cy="6286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</a:rPr>
              <a:t>证书申请人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7857FE71-C254-F706-99CF-189689336A42}"/>
              </a:ext>
            </a:extLst>
          </p:cNvPr>
          <p:cNvCxnSpPr>
            <a:stCxn id="10" idx="2"/>
            <a:endCxn id="21" idx="0"/>
          </p:cNvCxnSpPr>
          <p:nvPr/>
        </p:nvCxnSpPr>
        <p:spPr>
          <a:xfrm>
            <a:off x="6369505" y="3817405"/>
            <a:ext cx="1322613" cy="42511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345309"/>
      </p:ext>
    </p:extLst>
  </p:cSld>
  <p:clrMapOvr>
    <a:masterClrMapping/>
  </p:clrMapOvr>
  <p:transition>
    <p:split orient="vert"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F41F96-0536-0B1B-051F-E64B0D456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7364F8-9E10-0082-FA54-FF574D7D8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SSL/TLS</a:t>
            </a:r>
            <a:r>
              <a:rPr lang="zh-CN" altLang="en-US" b="1" dirty="0"/>
              <a:t>协议结构图（会话层、表示层）</a:t>
            </a:r>
            <a:endParaRPr lang="en-US" altLang="zh-CN" b="1" dirty="0"/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28A2314C-BC5E-3047-0CC1-5EB075D74EBE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HTTPS</a:t>
            </a:r>
            <a:r>
              <a:rPr lang="zh-CN" altLang="en-US" dirty="0"/>
              <a:t>协议报文结构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F12D2B2-6181-9E62-BA1C-037F76CEE043}"/>
              </a:ext>
            </a:extLst>
          </p:cNvPr>
          <p:cNvSpPr/>
          <p:nvPr/>
        </p:nvSpPr>
        <p:spPr>
          <a:xfrm>
            <a:off x="403979" y="3295546"/>
            <a:ext cx="8407058" cy="58244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应用层协议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8C366B2-7C49-B7B6-F10B-597E1995C472}"/>
              </a:ext>
            </a:extLst>
          </p:cNvPr>
          <p:cNvSpPr/>
          <p:nvPr/>
        </p:nvSpPr>
        <p:spPr>
          <a:xfrm>
            <a:off x="403979" y="3877990"/>
            <a:ext cx="2714778" cy="582445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SSL/TLS</a:t>
            </a:r>
            <a:r>
              <a:rPr lang="zh-CN" altLang="en-US" sz="1800" b="1" dirty="0">
                <a:solidFill>
                  <a:schemeClr val="tx1"/>
                </a:solidFill>
              </a:rPr>
              <a:t>握手协议 </a:t>
            </a:r>
            <a:endParaRPr lang="en-US" altLang="zh-CN" sz="1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Handshake Protocol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9A7395C-4F91-383F-69CD-C4B5433D3AEF}"/>
              </a:ext>
            </a:extLst>
          </p:cNvPr>
          <p:cNvSpPr/>
          <p:nvPr/>
        </p:nvSpPr>
        <p:spPr>
          <a:xfrm>
            <a:off x="3118757" y="3877990"/>
            <a:ext cx="3245304" cy="58244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SSL/TLS</a:t>
            </a:r>
            <a:r>
              <a:rPr lang="zh-CN" altLang="en-US" sz="1800" b="1" dirty="0">
                <a:solidFill>
                  <a:schemeClr val="tx1"/>
                </a:solidFill>
              </a:rPr>
              <a:t>密码变化协议</a:t>
            </a:r>
            <a:endParaRPr lang="en-US" altLang="zh-CN" sz="1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Change Cipher Spec Protocol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00896CD-2528-A608-222F-57A86A43C1C3}"/>
              </a:ext>
            </a:extLst>
          </p:cNvPr>
          <p:cNvSpPr/>
          <p:nvPr/>
        </p:nvSpPr>
        <p:spPr>
          <a:xfrm>
            <a:off x="6364061" y="3877990"/>
            <a:ext cx="2446976" cy="58244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SSL/TLS</a:t>
            </a:r>
            <a:r>
              <a:rPr lang="zh-CN" altLang="en-US" sz="1800" b="1" dirty="0">
                <a:solidFill>
                  <a:schemeClr val="tx1"/>
                </a:solidFill>
              </a:rPr>
              <a:t>警告协议</a:t>
            </a:r>
            <a:endParaRPr lang="en-US" altLang="zh-CN" sz="1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Alert Protocol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9935618-CFEA-8D2D-564E-5A61B0075B8E}"/>
              </a:ext>
            </a:extLst>
          </p:cNvPr>
          <p:cNvSpPr/>
          <p:nvPr/>
        </p:nvSpPr>
        <p:spPr>
          <a:xfrm>
            <a:off x="403979" y="4460434"/>
            <a:ext cx="8407058" cy="582443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SSL/TLS</a:t>
            </a:r>
            <a:r>
              <a:rPr lang="zh-CN" altLang="en-US" sz="1800" b="1" dirty="0">
                <a:solidFill>
                  <a:schemeClr val="tx1"/>
                </a:solidFill>
              </a:rPr>
              <a:t>记录协议</a:t>
            </a:r>
            <a:endParaRPr lang="en-US" altLang="zh-CN" sz="1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Record Protocol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482E9D4-64B8-9AE5-F91D-E030205B7FEE}"/>
              </a:ext>
            </a:extLst>
          </p:cNvPr>
          <p:cNvSpPr/>
          <p:nvPr/>
        </p:nvSpPr>
        <p:spPr>
          <a:xfrm>
            <a:off x="399774" y="5042877"/>
            <a:ext cx="8407058" cy="58244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TCP</a:t>
            </a:r>
            <a:r>
              <a:rPr lang="zh-CN" altLang="en-US" sz="1800" b="1" dirty="0">
                <a:solidFill>
                  <a:schemeClr val="tx1"/>
                </a:solidFill>
              </a:rPr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3695508039"/>
      </p:ext>
    </p:extLst>
  </p:cSld>
  <p:clrMapOvr>
    <a:masterClrMapping/>
  </p:clrMapOvr>
  <p:transition>
    <p:split orient="vert"/>
  </p:transition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461536-8EBF-DFEA-EEBD-C1D0561B7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E09B5A-111E-5655-9E4F-A03305429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SSL/TLS</a:t>
            </a:r>
            <a:r>
              <a:rPr lang="zh-CN" altLang="en-US" b="1" dirty="0"/>
              <a:t>握手流程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AA995917-55CA-3EBB-2750-BB0CA3C1194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HTTPS</a:t>
            </a:r>
            <a:r>
              <a:rPr lang="zh-CN" altLang="en-US" dirty="0"/>
              <a:t>协议报文结构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500B02FB-0868-9B36-A9DB-44E590983F74}"/>
              </a:ext>
            </a:extLst>
          </p:cNvPr>
          <p:cNvSpPr/>
          <p:nvPr/>
        </p:nvSpPr>
        <p:spPr>
          <a:xfrm>
            <a:off x="1298121" y="2914650"/>
            <a:ext cx="925287" cy="61640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Client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C56DE206-3F23-79B6-BE02-422EC7B8C040}"/>
              </a:ext>
            </a:extLst>
          </p:cNvPr>
          <p:cNvSpPr/>
          <p:nvPr/>
        </p:nvSpPr>
        <p:spPr>
          <a:xfrm>
            <a:off x="7233556" y="2914649"/>
            <a:ext cx="925287" cy="616403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Server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43D78016-5635-753F-F36A-1C5EB888079E}"/>
              </a:ext>
            </a:extLst>
          </p:cNvPr>
          <p:cNvCxnSpPr>
            <a:cxnSpLocks/>
          </p:cNvCxnSpPr>
          <p:nvPr/>
        </p:nvCxnSpPr>
        <p:spPr>
          <a:xfrm>
            <a:off x="1760764" y="3663901"/>
            <a:ext cx="6007554" cy="21039"/>
          </a:xfrm>
          <a:prstGeom prst="straightConnector1">
            <a:avLst/>
          </a:prstGeom>
          <a:ln w="28575">
            <a:solidFill>
              <a:srgbClr val="92D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EA7C7BD9-7313-21EF-DADC-DE96DE25578F}"/>
              </a:ext>
            </a:extLst>
          </p:cNvPr>
          <p:cNvSpPr txBox="1"/>
          <p:nvPr/>
        </p:nvSpPr>
        <p:spPr>
          <a:xfrm>
            <a:off x="4224635" y="3377163"/>
            <a:ext cx="12695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TCP</a:t>
            </a:r>
            <a:r>
              <a:rPr lang="zh-CN" altLang="en-US" sz="1400" b="1" dirty="0"/>
              <a:t>三次握手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29D63CAB-3FB1-776B-31C4-9B8D4AEFA966}"/>
              </a:ext>
            </a:extLst>
          </p:cNvPr>
          <p:cNvCxnSpPr>
            <a:cxnSpLocks/>
          </p:cNvCxnSpPr>
          <p:nvPr/>
        </p:nvCxnSpPr>
        <p:spPr>
          <a:xfrm>
            <a:off x="1760764" y="4098471"/>
            <a:ext cx="6007554" cy="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30D4D0E3-B839-FD01-7180-4367BE0552C9}"/>
              </a:ext>
            </a:extLst>
          </p:cNvPr>
          <p:cNvSpPr txBox="1"/>
          <p:nvPr/>
        </p:nvSpPr>
        <p:spPr>
          <a:xfrm>
            <a:off x="1567160" y="3758528"/>
            <a:ext cx="65844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Client Hello</a:t>
            </a:r>
            <a:r>
              <a:rPr lang="zh-CN" altLang="en-US" sz="1400" b="1" dirty="0"/>
              <a:t>（客户机支持的版本、加密套件列表、压缩方法、客户机的随机数）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957EAB96-3149-AFAD-AF53-AE88C7922F9B}"/>
              </a:ext>
            </a:extLst>
          </p:cNvPr>
          <p:cNvCxnSpPr>
            <a:cxnSpLocks/>
          </p:cNvCxnSpPr>
          <p:nvPr/>
        </p:nvCxnSpPr>
        <p:spPr>
          <a:xfrm flipH="1">
            <a:off x="1760764" y="4540703"/>
            <a:ext cx="6007554" cy="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A638741-69BC-B248-5597-20691873B65F}"/>
              </a:ext>
            </a:extLst>
          </p:cNvPr>
          <p:cNvSpPr txBox="1"/>
          <p:nvPr/>
        </p:nvSpPr>
        <p:spPr>
          <a:xfrm>
            <a:off x="1375683" y="4223902"/>
            <a:ext cx="68661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Server Hello</a:t>
            </a:r>
            <a:r>
              <a:rPr lang="zh-CN" altLang="en-US" sz="1400" b="1" dirty="0"/>
              <a:t>（服务器选择版本、加密套件、压缩算法、生成客户端随机数、会话</a:t>
            </a:r>
            <a:r>
              <a:rPr lang="en-US" altLang="zh-CN" sz="1400" b="1" dirty="0"/>
              <a:t>ID</a:t>
            </a:r>
            <a:r>
              <a:rPr lang="zh-CN" altLang="en-US" sz="1400" b="1" dirty="0"/>
              <a:t>）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70D1BAFD-A497-708C-1683-E703AD05D52A}"/>
              </a:ext>
            </a:extLst>
          </p:cNvPr>
          <p:cNvCxnSpPr>
            <a:cxnSpLocks/>
          </p:cNvCxnSpPr>
          <p:nvPr/>
        </p:nvCxnSpPr>
        <p:spPr>
          <a:xfrm flipH="1">
            <a:off x="1760764" y="4991100"/>
            <a:ext cx="6007554" cy="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227F33B4-2AB2-4979-5AFC-1DFCA9584B8B}"/>
              </a:ext>
            </a:extLst>
          </p:cNvPr>
          <p:cNvSpPr txBox="1"/>
          <p:nvPr/>
        </p:nvSpPr>
        <p:spPr>
          <a:xfrm>
            <a:off x="2855905" y="4694345"/>
            <a:ext cx="4007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Server Hello Done</a:t>
            </a:r>
            <a:r>
              <a:rPr lang="zh-CN" altLang="en-US" sz="1400" b="1" dirty="0"/>
              <a:t>（服务器表示握手报文结束）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0DF7220D-82C7-DDCA-FD0F-E06B64DE5C82}"/>
              </a:ext>
            </a:extLst>
          </p:cNvPr>
          <p:cNvCxnSpPr>
            <a:cxnSpLocks/>
          </p:cNvCxnSpPr>
          <p:nvPr/>
        </p:nvCxnSpPr>
        <p:spPr>
          <a:xfrm>
            <a:off x="1760764" y="5603646"/>
            <a:ext cx="6007554" cy="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33613503-63A4-1DB1-6B77-11463485E8E0}"/>
              </a:ext>
            </a:extLst>
          </p:cNvPr>
          <p:cNvSpPr txBox="1"/>
          <p:nvPr/>
        </p:nvSpPr>
        <p:spPr>
          <a:xfrm>
            <a:off x="1037162" y="5080426"/>
            <a:ext cx="7644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Client Key Exchange</a:t>
            </a:r>
            <a:r>
              <a:rPr lang="zh-CN" altLang="en-US" sz="1400" b="1" dirty="0"/>
              <a:t>（客户端进行密钥交换过程），</a:t>
            </a:r>
            <a:r>
              <a:rPr lang="en-US" altLang="zh-CN" sz="1400" b="1" dirty="0"/>
              <a:t>Change Cipher Spec</a:t>
            </a:r>
            <a:r>
              <a:rPr lang="zh-CN" altLang="en-US" sz="1400" b="1" dirty="0"/>
              <a:t>（改变密码规范），</a:t>
            </a:r>
            <a:endParaRPr lang="en-US" altLang="zh-CN" sz="1400" b="1" dirty="0"/>
          </a:p>
          <a:p>
            <a:r>
              <a:rPr lang="en-US" altLang="zh-CN" sz="1400" b="1" dirty="0"/>
              <a:t>Encrypted Handshake Message</a:t>
            </a:r>
            <a:r>
              <a:rPr lang="zh-CN" altLang="en-US" sz="1400" b="1" dirty="0"/>
              <a:t>（加密握手消息）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0957A7A9-0624-CB25-5AE4-9A6775004067}"/>
              </a:ext>
            </a:extLst>
          </p:cNvPr>
          <p:cNvCxnSpPr>
            <a:cxnSpLocks/>
          </p:cNvCxnSpPr>
          <p:nvPr/>
        </p:nvCxnSpPr>
        <p:spPr>
          <a:xfrm flipH="1">
            <a:off x="1760764" y="6053818"/>
            <a:ext cx="6007554" cy="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9831CECE-9D3A-354B-BE6A-91A5EC4B870E}"/>
              </a:ext>
            </a:extLst>
          </p:cNvPr>
          <p:cNvSpPr txBox="1"/>
          <p:nvPr/>
        </p:nvSpPr>
        <p:spPr>
          <a:xfrm>
            <a:off x="836839" y="5746041"/>
            <a:ext cx="81071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Change Cipher Spec</a:t>
            </a:r>
            <a:r>
              <a:rPr lang="zh-CN" altLang="en-US" sz="1400" b="1" dirty="0"/>
              <a:t>（服务器改变密码规范），</a:t>
            </a:r>
            <a:r>
              <a:rPr lang="en-US" altLang="zh-CN" sz="1400" b="1" dirty="0"/>
              <a:t>Encrypted Handshake Message</a:t>
            </a:r>
            <a:r>
              <a:rPr lang="zh-CN" altLang="en-US" sz="1400" b="1" dirty="0"/>
              <a:t>（加密握手消息）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283BA57A-4D49-F339-F37F-F66F30AC445F}"/>
              </a:ext>
            </a:extLst>
          </p:cNvPr>
          <p:cNvCxnSpPr>
            <a:cxnSpLocks/>
          </p:cNvCxnSpPr>
          <p:nvPr/>
        </p:nvCxnSpPr>
        <p:spPr>
          <a:xfrm flipH="1">
            <a:off x="1760764" y="6547757"/>
            <a:ext cx="6007554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98FB3111-C0D3-A458-BE5B-761E394077D8}"/>
              </a:ext>
            </a:extLst>
          </p:cNvPr>
          <p:cNvSpPr txBox="1"/>
          <p:nvPr/>
        </p:nvSpPr>
        <p:spPr>
          <a:xfrm>
            <a:off x="3544544" y="6271087"/>
            <a:ext cx="25284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Application Data</a:t>
            </a:r>
            <a:r>
              <a:rPr lang="zh-CN" altLang="en-US" sz="1400" b="1" dirty="0"/>
              <a:t>（数据传输）</a:t>
            </a:r>
          </a:p>
        </p:txBody>
      </p:sp>
    </p:spTree>
    <p:extLst>
      <p:ext uri="{BB962C8B-B14F-4D97-AF65-F5344CB8AC3E}">
        <p14:creationId xmlns:p14="http://schemas.microsoft.com/office/powerpoint/2010/main" val="1442920904"/>
      </p:ext>
    </p:extLst>
  </p:cSld>
  <p:clrMapOvr>
    <a:masterClrMapping/>
  </p:clrMapOvr>
  <p:transition>
    <p:split orient="vert"/>
  </p:transition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D276C5-4D16-A0A0-1D52-6A41AF541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D82266-766A-AF83-9169-2E7D4B92F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HTTPS</a:t>
            </a:r>
            <a:r>
              <a:rPr lang="zh-CN" altLang="en-US" b="1" dirty="0"/>
              <a:t>遭受攻击的方式</a:t>
            </a:r>
            <a:endParaRPr lang="en-US" altLang="zh-CN" b="1" dirty="0"/>
          </a:p>
          <a:p>
            <a:pPr lvl="1"/>
            <a:r>
              <a:rPr lang="zh-CN" altLang="en-US" b="1" dirty="0"/>
              <a:t>加密算法被破解</a:t>
            </a:r>
            <a:endParaRPr lang="en-US" altLang="zh-CN" b="1" dirty="0"/>
          </a:p>
          <a:p>
            <a:pPr lvl="2"/>
            <a:r>
              <a:rPr lang="zh-CN" altLang="en-US" b="1" dirty="0"/>
              <a:t>大数质数分解算法突破</a:t>
            </a:r>
            <a:endParaRPr lang="en-US" altLang="zh-CN" b="1" dirty="0"/>
          </a:p>
          <a:p>
            <a:pPr lvl="2"/>
            <a:r>
              <a:rPr lang="zh-CN" altLang="en-US" b="1" dirty="0"/>
              <a:t>对称加密公共密钥被猜出</a:t>
            </a:r>
            <a:endParaRPr lang="en-US" altLang="zh-CN" b="1" dirty="0"/>
          </a:p>
          <a:p>
            <a:pPr lvl="2"/>
            <a:r>
              <a:rPr lang="zh-CN" altLang="en-US" b="1" dirty="0"/>
              <a:t>使用量子计算机找出密钥</a:t>
            </a:r>
            <a:endParaRPr lang="en-US" altLang="zh-CN" b="1" dirty="0"/>
          </a:p>
          <a:p>
            <a:pPr lvl="1"/>
            <a:r>
              <a:rPr lang="zh-CN" altLang="en-US" b="1" dirty="0"/>
              <a:t>证书体系被攻破</a:t>
            </a:r>
            <a:endParaRPr lang="en-US" altLang="zh-CN" b="1" dirty="0"/>
          </a:p>
          <a:p>
            <a:pPr lvl="2"/>
            <a:r>
              <a:rPr lang="zh-CN" altLang="en-US" b="1" dirty="0"/>
              <a:t>攻击者拿到</a:t>
            </a:r>
            <a:r>
              <a:rPr lang="en-US" altLang="zh-CN" b="1" dirty="0"/>
              <a:t>CA</a:t>
            </a:r>
            <a:r>
              <a:rPr lang="zh-CN" altLang="en-US" b="1" dirty="0"/>
              <a:t>权限，给自己颁发合法证书</a:t>
            </a:r>
            <a:endParaRPr lang="en-US" altLang="zh-CN" b="1" dirty="0"/>
          </a:p>
          <a:p>
            <a:pPr lvl="2"/>
            <a:r>
              <a:rPr lang="zh-CN" altLang="en-US" b="1" dirty="0"/>
              <a:t>服务器证书私钥泄露</a:t>
            </a:r>
            <a:endParaRPr lang="en-US" altLang="zh-CN" b="1" dirty="0"/>
          </a:p>
          <a:p>
            <a:pPr lvl="1"/>
            <a:r>
              <a:rPr lang="zh-CN" altLang="en-US" b="1" dirty="0"/>
              <a:t>无视</a:t>
            </a:r>
            <a:r>
              <a:rPr lang="en-US" altLang="zh-CN" b="1" dirty="0"/>
              <a:t>SSL/TLS</a:t>
            </a:r>
            <a:r>
              <a:rPr lang="zh-CN" altLang="en-US" b="1" dirty="0"/>
              <a:t>警告</a:t>
            </a:r>
            <a:endParaRPr lang="en-US" altLang="zh-CN" b="1" dirty="0"/>
          </a:p>
          <a:p>
            <a:pPr lvl="2"/>
            <a:r>
              <a:rPr lang="zh-CN" altLang="en-US" b="1" dirty="0"/>
              <a:t>可能导致遭受中间人攻击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7CC4CBE-5BE8-CD91-0676-D2CB73BD19E4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HTTPS</a:t>
            </a:r>
            <a:r>
              <a:rPr lang="zh-CN" altLang="en-US" dirty="0"/>
              <a:t>安全性讨论</a:t>
            </a:r>
          </a:p>
        </p:txBody>
      </p:sp>
    </p:spTree>
    <p:extLst>
      <p:ext uri="{BB962C8B-B14F-4D97-AF65-F5344CB8AC3E}">
        <p14:creationId xmlns:p14="http://schemas.microsoft.com/office/powerpoint/2010/main" val="2466495121"/>
      </p:ext>
    </p:extLst>
  </p:cSld>
  <p:clrMapOvr>
    <a:masterClrMapping/>
  </p:clrMapOvr>
  <p:transition>
    <p:split orient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D13123-6C04-2206-E3FF-DE42732F8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7D262DFC-D6A1-BD97-552E-1CC7F4124D2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</a:t>
            </a:r>
            <a:r>
              <a:rPr lang="zh-CN" altLang="en-US" dirty="0"/>
              <a:t>欺骗</a:t>
            </a:r>
          </a:p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0AAF86-A9EB-DFA8-B221-50E9EA07FF56}"/>
              </a:ext>
            </a:extLst>
          </p:cNvPr>
          <p:cNvSpPr/>
          <p:nvPr/>
        </p:nvSpPr>
        <p:spPr>
          <a:xfrm>
            <a:off x="1414463" y="2633663"/>
            <a:ext cx="576262" cy="55245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A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8769F49-42DC-9BB8-4F86-6CDCCE40B338}"/>
              </a:ext>
            </a:extLst>
          </p:cNvPr>
          <p:cNvSpPr/>
          <p:nvPr/>
        </p:nvSpPr>
        <p:spPr>
          <a:xfrm>
            <a:off x="1416844" y="4928461"/>
            <a:ext cx="576262" cy="5524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B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D0A3B55-8C28-EC5A-E875-BA88F66BEE06}"/>
              </a:ext>
            </a:extLst>
          </p:cNvPr>
          <p:cNvSpPr/>
          <p:nvPr/>
        </p:nvSpPr>
        <p:spPr>
          <a:xfrm>
            <a:off x="3033712" y="3829050"/>
            <a:ext cx="1781175" cy="5810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Switch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2E616BD-F419-D4DF-7D0F-F6B34AE25A2F}"/>
              </a:ext>
            </a:extLst>
          </p:cNvPr>
          <p:cNvSpPr/>
          <p:nvPr/>
        </p:nvSpPr>
        <p:spPr>
          <a:xfrm>
            <a:off x="6324599" y="2262188"/>
            <a:ext cx="1285875" cy="12144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Router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067C71BA-BA1A-75D6-7627-2EC99620C12E}"/>
              </a:ext>
            </a:extLst>
          </p:cNvPr>
          <p:cNvCxnSpPr>
            <a:stCxn id="5" idx="3"/>
            <a:endCxn id="7" idx="0"/>
          </p:cNvCxnSpPr>
          <p:nvPr/>
        </p:nvCxnSpPr>
        <p:spPr>
          <a:xfrm>
            <a:off x="1990725" y="2909888"/>
            <a:ext cx="1933575" cy="9191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ED34C95-2FE9-EA9A-CB0E-589E4D000C0F}"/>
              </a:ext>
            </a:extLst>
          </p:cNvPr>
          <p:cNvCxnSpPr>
            <a:stCxn id="6" idx="3"/>
            <a:endCxn id="7" idx="2"/>
          </p:cNvCxnSpPr>
          <p:nvPr/>
        </p:nvCxnSpPr>
        <p:spPr>
          <a:xfrm flipV="1">
            <a:off x="1993106" y="4410075"/>
            <a:ext cx="1931194" cy="79461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AC932CB-B27A-77A9-2B73-68E805C8E8B8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 flipV="1">
            <a:off x="4814887" y="2869407"/>
            <a:ext cx="1509712" cy="12501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1021C853-6C93-1EB2-C8C8-AFF5B6666B39}"/>
              </a:ext>
            </a:extLst>
          </p:cNvPr>
          <p:cNvSpPr/>
          <p:nvPr/>
        </p:nvSpPr>
        <p:spPr>
          <a:xfrm>
            <a:off x="4238625" y="5804762"/>
            <a:ext cx="576262" cy="55245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C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11BB9E7-8F5D-FDB7-B222-F6D05F0FDC8C}"/>
              </a:ext>
            </a:extLst>
          </p:cNvPr>
          <p:cNvCxnSpPr>
            <a:stCxn id="15" idx="0"/>
          </p:cNvCxnSpPr>
          <p:nvPr/>
        </p:nvCxnSpPr>
        <p:spPr>
          <a:xfrm flipH="1" flipV="1">
            <a:off x="4524375" y="4410075"/>
            <a:ext cx="2381" cy="13946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A7587449-DF92-5D3C-2182-3521BD01AC35}"/>
              </a:ext>
            </a:extLst>
          </p:cNvPr>
          <p:cNvSpPr txBox="1"/>
          <p:nvPr/>
        </p:nvSpPr>
        <p:spPr>
          <a:xfrm>
            <a:off x="979203" y="2218510"/>
            <a:ext cx="1445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192.168.1.1</a:t>
            </a:r>
            <a:endParaRPr lang="zh-CN" altLang="en-US" sz="1400" b="1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C6CB5A7-523D-98BA-4CB0-9B9A2D20552C}"/>
              </a:ext>
            </a:extLst>
          </p:cNvPr>
          <p:cNvSpPr txBox="1"/>
          <p:nvPr/>
        </p:nvSpPr>
        <p:spPr>
          <a:xfrm>
            <a:off x="979203" y="5650873"/>
            <a:ext cx="1445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192.168.1.2</a:t>
            </a:r>
            <a:endParaRPr lang="zh-CN" altLang="en-US" sz="1400" b="1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1576D98-02C0-DBE9-D0BB-1BAFC9B493EF}"/>
              </a:ext>
            </a:extLst>
          </p:cNvPr>
          <p:cNvCxnSpPr>
            <a:stCxn id="8" idx="6"/>
          </p:cNvCxnSpPr>
          <p:nvPr/>
        </p:nvCxnSpPr>
        <p:spPr>
          <a:xfrm>
            <a:off x="7610474" y="2869407"/>
            <a:ext cx="1143001" cy="1101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C0F8721A-F772-E57C-D608-34C56449A853}"/>
              </a:ext>
            </a:extLst>
          </p:cNvPr>
          <p:cNvCxnSpPr>
            <a:cxnSpLocks/>
          </p:cNvCxnSpPr>
          <p:nvPr/>
        </p:nvCxnSpPr>
        <p:spPr>
          <a:xfrm>
            <a:off x="2166938" y="2824526"/>
            <a:ext cx="1700212" cy="82354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920A9B4-0D4D-3A5B-072E-D3B1729849E1}"/>
              </a:ext>
            </a:extLst>
          </p:cNvPr>
          <p:cNvCxnSpPr/>
          <p:nvPr/>
        </p:nvCxnSpPr>
        <p:spPr>
          <a:xfrm flipV="1">
            <a:off x="4648200" y="4547461"/>
            <a:ext cx="0" cy="1182269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1350CC2D-57C9-8A64-FFDC-987BF6E55456}"/>
              </a:ext>
            </a:extLst>
          </p:cNvPr>
          <p:cNvSpPr txBox="1"/>
          <p:nvPr/>
        </p:nvSpPr>
        <p:spPr>
          <a:xfrm>
            <a:off x="2760888" y="2909888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ARP</a:t>
            </a:r>
            <a:r>
              <a:rPr lang="zh-CN" altLang="en-US" sz="1400" b="1" dirty="0"/>
              <a:t>请求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EE63355-C190-B9DC-C73A-05CD4D316A6B}"/>
              </a:ext>
            </a:extLst>
          </p:cNvPr>
          <p:cNvSpPr txBox="1"/>
          <p:nvPr/>
        </p:nvSpPr>
        <p:spPr>
          <a:xfrm>
            <a:off x="6230711" y="3620559"/>
            <a:ext cx="1660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192.168.1.254</a:t>
            </a:r>
            <a:endParaRPr lang="zh-CN" altLang="en-US" sz="1400" b="1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F755BD2-178D-095D-5D74-F5DA6D4CADAE}"/>
              </a:ext>
            </a:extLst>
          </p:cNvPr>
          <p:cNvSpPr txBox="1"/>
          <p:nvPr/>
        </p:nvSpPr>
        <p:spPr>
          <a:xfrm>
            <a:off x="1139940" y="3271475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11-11</a:t>
            </a:r>
            <a:endParaRPr lang="zh-CN" altLang="en-US" sz="1400" b="1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EB1AFFB-AFB5-DE96-3367-2E11A19687EF}"/>
              </a:ext>
            </a:extLst>
          </p:cNvPr>
          <p:cNvSpPr txBox="1"/>
          <p:nvPr/>
        </p:nvSpPr>
        <p:spPr>
          <a:xfrm>
            <a:off x="1109661" y="4550939"/>
            <a:ext cx="11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22-22</a:t>
            </a:r>
            <a:endParaRPr lang="zh-CN" altLang="en-US" sz="1400" b="1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EA73B06-A7A9-F036-05C8-A0502FB79674}"/>
              </a:ext>
            </a:extLst>
          </p:cNvPr>
          <p:cNvSpPr txBox="1"/>
          <p:nvPr/>
        </p:nvSpPr>
        <p:spPr>
          <a:xfrm>
            <a:off x="3979918" y="6428648"/>
            <a:ext cx="11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33-33</a:t>
            </a:r>
            <a:endParaRPr lang="zh-CN" altLang="en-US" sz="1400" b="1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4A0CCF3-97D2-C0A8-117C-0A781732A74B}"/>
              </a:ext>
            </a:extLst>
          </p:cNvPr>
          <p:cNvSpPr txBox="1"/>
          <p:nvPr/>
        </p:nvSpPr>
        <p:spPr>
          <a:xfrm>
            <a:off x="6375454" y="1974819"/>
            <a:ext cx="11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44-44</a:t>
            </a:r>
            <a:endParaRPr lang="zh-CN" altLang="en-US" sz="1400" b="1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69C419C-D91A-005B-5D08-EF01770AD786}"/>
              </a:ext>
            </a:extLst>
          </p:cNvPr>
          <p:cNvSpPr txBox="1"/>
          <p:nvPr/>
        </p:nvSpPr>
        <p:spPr>
          <a:xfrm>
            <a:off x="3478325" y="4865682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ARP</a:t>
            </a:r>
            <a:r>
              <a:rPr lang="zh-CN" altLang="en-US" sz="1400" b="1" dirty="0">
                <a:solidFill>
                  <a:srgbClr val="FF0000"/>
                </a:solidFill>
              </a:rPr>
              <a:t>响应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055DE6A-9C86-6B04-E556-251C17433A4F}"/>
              </a:ext>
            </a:extLst>
          </p:cNvPr>
          <p:cNvSpPr txBox="1"/>
          <p:nvPr/>
        </p:nvSpPr>
        <p:spPr>
          <a:xfrm>
            <a:off x="4521654" y="5354490"/>
            <a:ext cx="2288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IP: 192.168.1.254</a:t>
            </a:r>
          </a:p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MAC:</a:t>
            </a:r>
            <a:r>
              <a:rPr lang="zh-CN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zh-CN" sz="1400" b="1" dirty="0">
                <a:solidFill>
                  <a:srgbClr val="FF0000"/>
                </a:solidFill>
              </a:rPr>
              <a:t>99-99</a:t>
            </a:r>
            <a:endParaRPr lang="zh-CN" altLang="en-US" sz="1400" b="1" dirty="0"/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CAAC469C-6B2F-0B0C-AC1E-D2D4952AF307}"/>
              </a:ext>
            </a:extLst>
          </p:cNvPr>
          <p:cNvCxnSpPr/>
          <p:nvPr/>
        </p:nvCxnSpPr>
        <p:spPr>
          <a:xfrm flipH="1" flipV="1">
            <a:off x="2048044" y="3109912"/>
            <a:ext cx="1368537" cy="638175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54653ABC-A421-8E50-2F92-BE42CA4B4047}"/>
              </a:ext>
            </a:extLst>
          </p:cNvPr>
          <p:cNvSpPr txBox="1"/>
          <p:nvPr/>
        </p:nvSpPr>
        <p:spPr>
          <a:xfrm>
            <a:off x="4076489" y="1941231"/>
            <a:ext cx="1062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CC"/>
                </a:solidFill>
                <a:latin typeface="GB2312"/>
              </a:rPr>
              <a:t>Case 1</a:t>
            </a:r>
            <a:endParaRPr lang="zh-CN" altLang="en-US" sz="2400" b="1" dirty="0">
              <a:solidFill>
                <a:srgbClr val="0000CC"/>
              </a:solidFill>
              <a:latin typeface="宋体" panose="02010600030101010101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5665383-E078-EA22-85DC-60D46EDAF072}"/>
              </a:ext>
            </a:extLst>
          </p:cNvPr>
          <p:cNvSpPr txBox="1"/>
          <p:nvPr/>
        </p:nvSpPr>
        <p:spPr>
          <a:xfrm>
            <a:off x="4580843" y="4984706"/>
            <a:ext cx="21958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FF0000"/>
                </a:solidFill>
              </a:rPr>
              <a:t>携带虚假的</a:t>
            </a:r>
            <a:r>
              <a:rPr lang="en-US" altLang="zh-CN" sz="1400" b="1" dirty="0">
                <a:solidFill>
                  <a:srgbClr val="FF0000"/>
                </a:solidFill>
              </a:rPr>
              <a:t>MAC</a:t>
            </a:r>
            <a:r>
              <a:rPr lang="zh-CN" altLang="en-US" sz="1400" b="1" dirty="0">
                <a:solidFill>
                  <a:srgbClr val="FF0000"/>
                </a:solidFill>
              </a:rPr>
              <a:t>信息</a:t>
            </a:r>
            <a:endParaRPr lang="en-US" altLang="zh-CN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63751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5" grpId="0" animBg="1"/>
      <p:bldP spid="23" grpId="0"/>
      <p:bldP spid="24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2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B15CC3-D208-6E33-FA5A-AD8CDFACD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5B5D67-A8BC-97EE-6610-3A69ED43A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b="1" dirty="0"/>
              <a:t>伪造</a:t>
            </a:r>
            <a:r>
              <a:rPr lang="en-US" altLang="zh-CN" b="1" dirty="0"/>
              <a:t>ARP</a:t>
            </a:r>
            <a:r>
              <a:rPr lang="zh-CN" altLang="en-US" b="1" dirty="0"/>
              <a:t>应答报文，向被攻击主机响应虚假的</a:t>
            </a:r>
            <a:r>
              <a:rPr lang="en-US" altLang="zh-CN" b="1" dirty="0"/>
              <a:t>MAC</a:t>
            </a:r>
            <a:r>
              <a:rPr lang="zh-CN" altLang="en-US" b="1" dirty="0"/>
              <a:t>地址</a:t>
            </a:r>
            <a:endParaRPr lang="en-US" altLang="zh-CN" b="1" dirty="0"/>
          </a:p>
          <a:p>
            <a:pPr lvl="1"/>
            <a:r>
              <a:rPr lang="zh-CN" altLang="en-US" b="1" dirty="0"/>
              <a:t>当被攻击主机进行网络通信时，会将数据交给虚假的</a:t>
            </a:r>
            <a:r>
              <a:rPr lang="en-US" altLang="zh-CN" b="1" dirty="0"/>
              <a:t>MAC</a:t>
            </a:r>
            <a:r>
              <a:rPr lang="zh-CN" altLang="en-US" b="1" dirty="0"/>
              <a:t>地址进行转发</a:t>
            </a:r>
            <a:endParaRPr lang="en-US" altLang="zh-CN" b="1" dirty="0"/>
          </a:p>
          <a:p>
            <a:pPr lvl="1"/>
            <a:r>
              <a:rPr lang="zh-CN" altLang="en-US" b="1" dirty="0"/>
              <a:t>由于虚假的</a:t>
            </a:r>
            <a:r>
              <a:rPr lang="en-US" altLang="zh-CN" b="1" dirty="0"/>
              <a:t>MAC</a:t>
            </a:r>
            <a:r>
              <a:rPr lang="zh-CN" altLang="en-US" b="1" dirty="0"/>
              <a:t>地址不存在，所以造成被攻击主机无法继续访问网络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246A19CC-5FB6-D70A-6EBE-71B20B6BD655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</a:t>
            </a:r>
            <a:r>
              <a:rPr lang="zh-CN" altLang="en-US" dirty="0"/>
              <a:t>欺骗</a:t>
            </a:r>
          </a:p>
        </p:txBody>
      </p:sp>
    </p:spTree>
    <p:extLst>
      <p:ext uri="{BB962C8B-B14F-4D97-AF65-F5344CB8AC3E}">
        <p14:creationId xmlns:p14="http://schemas.microsoft.com/office/powerpoint/2010/main" val="77469485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D13123-6C04-2206-E3FF-DE42732F8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7D262DFC-D6A1-BD97-552E-1CC7F4124D2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</a:t>
            </a:r>
            <a:r>
              <a:rPr lang="zh-CN" altLang="en-US" dirty="0"/>
              <a:t>欺骗</a:t>
            </a:r>
          </a:p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0AAF86-A9EB-DFA8-B221-50E9EA07FF56}"/>
              </a:ext>
            </a:extLst>
          </p:cNvPr>
          <p:cNvSpPr/>
          <p:nvPr/>
        </p:nvSpPr>
        <p:spPr>
          <a:xfrm>
            <a:off x="1414463" y="2633663"/>
            <a:ext cx="576262" cy="55245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A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8769F49-42DC-9BB8-4F86-6CDCCE40B338}"/>
              </a:ext>
            </a:extLst>
          </p:cNvPr>
          <p:cNvSpPr/>
          <p:nvPr/>
        </p:nvSpPr>
        <p:spPr>
          <a:xfrm>
            <a:off x="1416844" y="4928461"/>
            <a:ext cx="576262" cy="5524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B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D0A3B55-8C28-EC5A-E875-BA88F66BEE06}"/>
              </a:ext>
            </a:extLst>
          </p:cNvPr>
          <p:cNvSpPr/>
          <p:nvPr/>
        </p:nvSpPr>
        <p:spPr>
          <a:xfrm>
            <a:off x="3033712" y="3829050"/>
            <a:ext cx="1781175" cy="5810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Switch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2E616BD-F419-D4DF-7D0F-F6B34AE25A2F}"/>
              </a:ext>
            </a:extLst>
          </p:cNvPr>
          <p:cNvSpPr/>
          <p:nvPr/>
        </p:nvSpPr>
        <p:spPr>
          <a:xfrm>
            <a:off x="6324599" y="2262188"/>
            <a:ext cx="1285875" cy="121443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Router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067C71BA-BA1A-75D6-7627-2EC99620C12E}"/>
              </a:ext>
            </a:extLst>
          </p:cNvPr>
          <p:cNvCxnSpPr>
            <a:stCxn id="5" idx="3"/>
            <a:endCxn id="7" idx="0"/>
          </p:cNvCxnSpPr>
          <p:nvPr/>
        </p:nvCxnSpPr>
        <p:spPr>
          <a:xfrm>
            <a:off x="1990725" y="2909888"/>
            <a:ext cx="1933575" cy="9191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ED34C95-2FE9-EA9A-CB0E-589E4D000C0F}"/>
              </a:ext>
            </a:extLst>
          </p:cNvPr>
          <p:cNvCxnSpPr>
            <a:stCxn id="6" idx="3"/>
            <a:endCxn id="7" idx="2"/>
          </p:cNvCxnSpPr>
          <p:nvPr/>
        </p:nvCxnSpPr>
        <p:spPr>
          <a:xfrm flipV="1">
            <a:off x="1993106" y="4410075"/>
            <a:ext cx="1931194" cy="79461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AC932CB-B27A-77A9-2B73-68E805C8E8B8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 flipV="1">
            <a:off x="4814887" y="2869407"/>
            <a:ext cx="1509712" cy="12501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1021C853-6C93-1EB2-C8C8-AFF5B6666B39}"/>
              </a:ext>
            </a:extLst>
          </p:cNvPr>
          <p:cNvSpPr/>
          <p:nvPr/>
        </p:nvSpPr>
        <p:spPr>
          <a:xfrm>
            <a:off x="4238625" y="5804762"/>
            <a:ext cx="576262" cy="55245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C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11BB9E7-8F5D-FDB7-B222-F6D05F0FDC8C}"/>
              </a:ext>
            </a:extLst>
          </p:cNvPr>
          <p:cNvCxnSpPr>
            <a:stCxn id="15" idx="0"/>
          </p:cNvCxnSpPr>
          <p:nvPr/>
        </p:nvCxnSpPr>
        <p:spPr>
          <a:xfrm flipH="1" flipV="1">
            <a:off x="4524375" y="4410075"/>
            <a:ext cx="2381" cy="13946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A7587449-DF92-5D3C-2182-3521BD01AC35}"/>
              </a:ext>
            </a:extLst>
          </p:cNvPr>
          <p:cNvSpPr txBox="1"/>
          <p:nvPr/>
        </p:nvSpPr>
        <p:spPr>
          <a:xfrm>
            <a:off x="979203" y="2218510"/>
            <a:ext cx="1445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192.168.1.1</a:t>
            </a:r>
            <a:endParaRPr lang="zh-CN" altLang="en-US" sz="1400" b="1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C6CB5A7-523D-98BA-4CB0-9B9A2D20552C}"/>
              </a:ext>
            </a:extLst>
          </p:cNvPr>
          <p:cNvSpPr txBox="1"/>
          <p:nvPr/>
        </p:nvSpPr>
        <p:spPr>
          <a:xfrm>
            <a:off x="979203" y="5650873"/>
            <a:ext cx="1445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192.168.1.2</a:t>
            </a:r>
            <a:endParaRPr lang="zh-CN" altLang="en-US" sz="1400" b="1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1576D98-02C0-DBE9-D0BB-1BAFC9B493EF}"/>
              </a:ext>
            </a:extLst>
          </p:cNvPr>
          <p:cNvCxnSpPr>
            <a:stCxn id="8" idx="6"/>
          </p:cNvCxnSpPr>
          <p:nvPr/>
        </p:nvCxnSpPr>
        <p:spPr>
          <a:xfrm>
            <a:off x="7610474" y="2869407"/>
            <a:ext cx="1143001" cy="1101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C0F8721A-F772-E57C-D608-34C56449A853}"/>
              </a:ext>
            </a:extLst>
          </p:cNvPr>
          <p:cNvCxnSpPr>
            <a:cxnSpLocks/>
          </p:cNvCxnSpPr>
          <p:nvPr/>
        </p:nvCxnSpPr>
        <p:spPr>
          <a:xfrm>
            <a:off x="2166938" y="2824526"/>
            <a:ext cx="1700212" cy="82354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920A9B4-0D4D-3A5B-072E-D3B1729849E1}"/>
              </a:ext>
            </a:extLst>
          </p:cNvPr>
          <p:cNvCxnSpPr/>
          <p:nvPr/>
        </p:nvCxnSpPr>
        <p:spPr>
          <a:xfrm flipV="1">
            <a:off x="4648200" y="4547461"/>
            <a:ext cx="0" cy="1182269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1350CC2D-57C9-8A64-FFDC-987BF6E55456}"/>
              </a:ext>
            </a:extLst>
          </p:cNvPr>
          <p:cNvSpPr txBox="1"/>
          <p:nvPr/>
        </p:nvSpPr>
        <p:spPr>
          <a:xfrm>
            <a:off x="2760888" y="2909888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ARP</a:t>
            </a:r>
            <a:r>
              <a:rPr lang="zh-CN" altLang="en-US" sz="1400" b="1" dirty="0"/>
              <a:t>请求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EE63355-C190-B9DC-C73A-05CD4D316A6B}"/>
              </a:ext>
            </a:extLst>
          </p:cNvPr>
          <p:cNvSpPr txBox="1"/>
          <p:nvPr/>
        </p:nvSpPr>
        <p:spPr>
          <a:xfrm>
            <a:off x="6254523" y="3644205"/>
            <a:ext cx="1660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192.168.1.254</a:t>
            </a:r>
            <a:endParaRPr lang="zh-CN" altLang="en-US" sz="1400" b="1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F755BD2-178D-095D-5D74-F5DA6D4CADAE}"/>
              </a:ext>
            </a:extLst>
          </p:cNvPr>
          <p:cNvSpPr txBox="1"/>
          <p:nvPr/>
        </p:nvSpPr>
        <p:spPr>
          <a:xfrm>
            <a:off x="1139940" y="3271475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11-11</a:t>
            </a:r>
            <a:endParaRPr lang="zh-CN" altLang="en-US" sz="1400" b="1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EB1AFFB-AFB5-DE96-3367-2E11A19687EF}"/>
              </a:ext>
            </a:extLst>
          </p:cNvPr>
          <p:cNvSpPr txBox="1"/>
          <p:nvPr/>
        </p:nvSpPr>
        <p:spPr>
          <a:xfrm>
            <a:off x="1109661" y="4550939"/>
            <a:ext cx="11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22-22</a:t>
            </a:r>
            <a:endParaRPr lang="zh-CN" altLang="en-US" sz="1400" b="1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EA73B06-A7A9-F036-05C8-A0502FB79674}"/>
              </a:ext>
            </a:extLst>
          </p:cNvPr>
          <p:cNvSpPr txBox="1"/>
          <p:nvPr/>
        </p:nvSpPr>
        <p:spPr>
          <a:xfrm>
            <a:off x="3979918" y="6428648"/>
            <a:ext cx="11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33-33</a:t>
            </a:r>
            <a:endParaRPr lang="zh-CN" altLang="en-US" sz="1400" b="1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4A0CCF3-97D2-C0A8-117C-0A781732A74B}"/>
              </a:ext>
            </a:extLst>
          </p:cNvPr>
          <p:cNvSpPr txBox="1"/>
          <p:nvPr/>
        </p:nvSpPr>
        <p:spPr>
          <a:xfrm>
            <a:off x="6375454" y="1974819"/>
            <a:ext cx="11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44-44</a:t>
            </a:r>
            <a:endParaRPr lang="zh-CN" altLang="en-US" sz="1400" b="1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69C419C-D91A-005B-5D08-EF01770AD786}"/>
              </a:ext>
            </a:extLst>
          </p:cNvPr>
          <p:cNvSpPr txBox="1"/>
          <p:nvPr/>
        </p:nvSpPr>
        <p:spPr>
          <a:xfrm>
            <a:off x="3478325" y="4865682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ARP</a:t>
            </a:r>
            <a:r>
              <a:rPr lang="zh-CN" altLang="en-US" sz="1400" b="1" dirty="0">
                <a:solidFill>
                  <a:srgbClr val="FF0000"/>
                </a:solidFill>
              </a:rPr>
              <a:t>响应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055DE6A-9C86-6B04-E556-251C17433A4F}"/>
              </a:ext>
            </a:extLst>
          </p:cNvPr>
          <p:cNvSpPr txBox="1"/>
          <p:nvPr/>
        </p:nvSpPr>
        <p:spPr>
          <a:xfrm>
            <a:off x="4769645" y="4473886"/>
            <a:ext cx="228838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FF0000"/>
                </a:solidFill>
              </a:rPr>
              <a:t>携带真实的</a:t>
            </a:r>
            <a:r>
              <a:rPr lang="en-US" altLang="zh-CN" sz="1400" b="1" dirty="0">
                <a:solidFill>
                  <a:srgbClr val="FF0000"/>
                </a:solidFill>
              </a:rPr>
              <a:t>MAC</a:t>
            </a:r>
            <a:r>
              <a:rPr lang="zh-CN" altLang="en-US" sz="1400" b="1" dirty="0">
                <a:solidFill>
                  <a:srgbClr val="FF0000"/>
                </a:solidFill>
              </a:rPr>
              <a:t>信息</a:t>
            </a:r>
            <a:endParaRPr lang="en-US" altLang="zh-CN" sz="1400" b="1" dirty="0">
              <a:solidFill>
                <a:srgbClr val="FF0000"/>
              </a:solidFill>
            </a:endParaRPr>
          </a:p>
          <a:p>
            <a:pPr algn="ctr"/>
            <a:endParaRPr lang="en-US" altLang="zh-CN" sz="1400" b="1" dirty="0">
              <a:solidFill>
                <a:srgbClr val="FF0000"/>
              </a:solidFill>
            </a:endParaRPr>
          </a:p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1: IP: 192.168.1.254</a:t>
            </a:r>
          </a:p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MAC:</a:t>
            </a:r>
            <a:r>
              <a:rPr lang="zh-CN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zh-CN" sz="1400" b="1" dirty="0">
                <a:solidFill>
                  <a:srgbClr val="FF0000"/>
                </a:solidFill>
              </a:rPr>
              <a:t>33-33</a:t>
            </a:r>
          </a:p>
          <a:p>
            <a:pPr algn="ctr"/>
            <a:endParaRPr lang="en-US" altLang="zh-CN" sz="1400" b="1" dirty="0">
              <a:solidFill>
                <a:srgbClr val="FF0000"/>
              </a:solidFill>
            </a:endParaRPr>
          </a:p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2: IP: 192.168.1.1</a:t>
            </a:r>
          </a:p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MAC:</a:t>
            </a:r>
            <a:r>
              <a:rPr lang="zh-CN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zh-CN" sz="1400" b="1" dirty="0">
                <a:solidFill>
                  <a:srgbClr val="FF0000"/>
                </a:solidFill>
              </a:rPr>
              <a:t>33-33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222AC70-C14C-8835-8172-E87233EE5F24}"/>
              </a:ext>
            </a:extLst>
          </p:cNvPr>
          <p:cNvCxnSpPr/>
          <p:nvPr/>
        </p:nvCxnSpPr>
        <p:spPr>
          <a:xfrm flipV="1">
            <a:off x="5048250" y="3128963"/>
            <a:ext cx="1166813" cy="990599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FD03F012-1095-D735-E9AA-1893132672BE}"/>
              </a:ext>
            </a:extLst>
          </p:cNvPr>
          <p:cNvCxnSpPr/>
          <p:nvPr/>
        </p:nvCxnSpPr>
        <p:spPr>
          <a:xfrm flipH="1" flipV="1">
            <a:off x="2077979" y="3118519"/>
            <a:ext cx="1365817" cy="653859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4D70D1D9-0375-0668-9792-EA1DB852AC3D}"/>
              </a:ext>
            </a:extLst>
          </p:cNvPr>
          <p:cNvSpPr txBox="1"/>
          <p:nvPr/>
        </p:nvSpPr>
        <p:spPr>
          <a:xfrm>
            <a:off x="5588198" y="3652836"/>
            <a:ext cx="267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2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81BD279-FACD-D7F2-AA56-911D68E0B0E0}"/>
              </a:ext>
            </a:extLst>
          </p:cNvPr>
          <p:cNvSpPr txBox="1"/>
          <p:nvPr/>
        </p:nvSpPr>
        <p:spPr>
          <a:xfrm>
            <a:off x="2493592" y="3447377"/>
            <a:ext cx="267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1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11521C71-7A8B-E438-AD74-349C2D820ED8}"/>
              </a:ext>
            </a:extLst>
          </p:cNvPr>
          <p:cNvSpPr txBox="1"/>
          <p:nvPr/>
        </p:nvSpPr>
        <p:spPr>
          <a:xfrm>
            <a:off x="2542834" y="5829336"/>
            <a:ext cx="16350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FF0000"/>
                </a:solidFill>
              </a:rPr>
              <a:t>在攻击主机上开启</a:t>
            </a:r>
            <a:r>
              <a:rPr lang="en-US" altLang="zh-CN" sz="1400" b="1" dirty="0">
                <a:solidFill>
                  <a:srgbClr val="FF0000"/>
                </a:solidFill>
              </a:rPr>
              <a:t>IP</a:t>
            </a:r>
            <a:r>
              <a:rPr lang="zh-CN" altLang="en-US" sz="1400" b="1" dirty="0">
                <a:solidFill>
                  <a:srgbClr val="FF0000"/>
                </a:solidFill>
              </a:rPr>
              <a:t>转发功能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F796465-12F3-6AFF-6969-DE0759877CFB}"/>
              </a:ext>
            </a:extLst>
          </p:cNvPr>
          <p:cNvSpPr txBox="1"/>
          <p:nvPr/>
        </p:nvSpPr>
        <p:spPr>
          <a:xfrm>
            <a:off x="4076489" y="1941231"/>
            <a:ext cx="1062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CC"/>
                </a:solidFill>
                <a:latin typeface="GB2312"/>
              </a:rPr>
              <a:t>Case 2</a:t>
            </a:r>
            <a:endParaRPr lang="zh-CN" altLang="en-US" sz="2400" b="1" dirty="0">
              <a:solidFill>
                <a:srgbClr val="0000CC"/>
              </a:solidFill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7282545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5" grpId="0" animBg="1"/>
      <p:bldP spid="23" grpId="0"/>
      <p:bldP spid="24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3" grpId="0"/>
      <p:bldP spid="44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948150-4402-8CCB-ECD3-BDCD6A8A7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5AAE8A-EA15-D418-DACB-22E49A77E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欺骗网关</a:t>
            </a:r>
            <a:endParaRPr lang="en-US" altLang="zh-CN" b="1" dirty="0"/>
          </a:p>
          <a:p>
            <a:pPr lvl="1"/>
            <a:r>
              <a:rPr lang="zh-CN" altLang="en-US" b="1" dirty="0"/>
              <a:t>伪造</a:t>
            </a:r>
            <a:r>
              <a:rPr lang="en-US" altLang="zh-CN" b="1" dirty="0"/>
              <a:t>ARP</a:t>
            </a:r>
            <a:r>
              <a:rPr lang="zh-CN" altLang="en-US" b="1" dirty="0"/>
              <a:t>应答报文，向</a:t>
            </a:r>
            <a:r>
              <a:rPr lang="zh-CN" altLang="en-US" b="1" dirty="0">
                <a:solidFill>
                  <a:srgbClr val="FF0000"/>
                </a:solidFill>
              </a:rPr>
              <a:t>被攻击主机</a:t>
            </a:r>
            <a:r>
              <a:rPr lang="zh-CN" altLang="en-US" b="1" dirty="0"/>
              <a:t>和</a:t>
            </a:r>
            <a:r>
              <a:rPr lang="zh-CN" altLang="en-US" b="1" dirty="0">
                <a:solidFill>
                  <a:srgbClr val="FF0000"/>
                </a:solidFill>
              </a:rPr>
              <a:t>网关</a:t>
            </a:r>
            <a:r>
              <a:rPr lang="zh-CN" altLang="en-US" b="1" dirty="0"/>
              <a:t>响应攻击主机真实的</a:t>
            </a:r>
            <a:r>
              <a:rPr lang="en-US" altLang="zh-CN" b="1" dirty="0"/>
              <a:t>MAC</a:t>
            </a:r>
            <a:r>
              <a:rPr lang="zh-CN" altLang="en-US" b="1" dirty="0"/>
              <a:t>地址</a:t>
            </a:r>
            <a:endParaRPr lang="en-US" altLang="zh-CN" b="1" dirty="0"/>
          </a:p>
          <a:p>
            <a:pPr lvl="1"/>
            <a:r>
              <a:rPr lang="zh-CN" altLang="en-US" b="1" dirty="0"/>
              <a:t>当被攻击主机进行网络通信时，会将数据交给攻击主机真实的</a:t>
            </a:r>
            <a:r>
              <a:rPr lang="en-US" altLang="zh-CN" b="1" dirty="0"/>
              <a:t>MAC</a:t>
            </a:r>
            <a:r>
              <a:rPr lang="zh-CN" altLang="en-US" b="1" dirty="0"/>
              <a:t>地址进行转发，从而来截获被攻击主机的数据</a:t>
            </a:r>
            <a:endParaRPr lang="en-US" altLang="zh-CN" b="1" dirty="0"/>
          </a:p>
          <a:p>
            <a:pPr lvl="1"/>
            <a:r>
              <a:rPr lang="zh-CN" altLang="en-US" b="1" dirty="0"/>
              <a:t>这时被攻击主机可以进行通信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199E3A6-14CD-1EC4-3794-C8513593EE0E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</a:t>
            </a:r>
            <a:r>
              <a:rPr lang="zh-CN" altLang="en-US" dirty="0"/>
              <a:t>欺骗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431611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D13123-6C04-2206-E3FF-DE42732F8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7D262DFC-D6A1-BD97-552E-1CC7F4124D2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</a:t>
            </a:r>
            <a:r>
              <a:rPr lang="zh-CN" altLang="en-US" dirty="0"/>
              <a:t>欺骗</a:t>
            </a:r>
          </a:p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0AAF86-A9EB-DFA8-B221-50E9EA07FF56}"/>
              </a:ext>
            </a:extLst>
          </p:cNvPr>
          <p:cNvSpPr/>
          <p:nvPr/>
        </p:nvSpPr>
        <p:spPr>
          <a:xfrm>
            <a:off x="1414463" y="2633663"/>
            <a:ext cx="576262" cy="55245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A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8769F49-42DC-9BB8-4F86-6CDCCE40B338}"/>
              </a:ext>
            </a:extLst>
          </p:cNvPr>
          <p:cNvSpPr/>
          <p:nvPr/>
        </p:nvSpPr>
        <p:spPr>
          <a:xfrm>
            <a:off x="1416844" y="4928461"/>
            <a:ext cx="576262" cy="55245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B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D0A3B55-8C28-EC5A-E875-BA88F66BEE06}"/>
              </a:ext>
            </a:extLst>
          </p:cNvPr>
          <p:cNvSpPr/>
          <p:nvPr/>
        </p:nvSpPr>
        <p:spPr>
          <a:xfrm>
            <a:off x="3033712" y="3829050"/>
            <a:ext cx="1781175" cy="5810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Switch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52E616BD-F419-D4DF-7D0F-F6B34AE25A2F}"/>
              </a:ext>
            </a:extLst>
          </p:cNvPr>
          <p:cNvSpPr/>
          <p:nvPr/>
        </p:nvSpPr>
        <p:spPr>
          <a:xfrm>
            <a:off x="6324599" y="2262188"/>
            <a:ext cx="1285875" cy="12144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Router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067C71BA-BA1A-75D6-7627-2EC99620C12E}"/>
              </a:ext>
            </a:extLst>
          </p:cNvPr>
          <p:cNvCxnSpPr>
            <a:stCxn id="5" idx="3"/>
            <a:endCxn id="7" idx="0"/>
          </p:cNvCxnSpPr>
          <p:nvPr/>
        </p:nvCxnSpPr>
        <p:spPr>
          <a:xfrm>
            <a:off x="1990725" y="2909888"/>
            <a:ext cx="1933575" cy="9191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ED34C95-2FE9-EA9A-CB0E-589E4D000C0F}"/>
              </a:ext>
            </a:extLst>
          </p:cNvPr>
          <p:cNvCxnSpPr>
            <a:stCxn id="6" idx="3"/>
            <a:endCxn id="7" idx="2"/>
          </p:cNvCxnSpPr>
          <p:nvPr/>
        </p:nvCxnSpPr>
        <p:spPr>
          <a:xfrm flipV="1">
            <a:off x="1993106" y="4410075"/>
            <a:ext cx="1931194" cy="79461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CAC932CB-B27A-77A9-2B73-68E805C8E8B8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 flipV="1">
            <a:off x="4814887" y="2869407"/>
            <a:ext cx="1509712" cy="125015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1021C853-6C93-1EB2-C8C8-AFF5B6666B39}"/>
              </a:ext>
            </a:extLst>
          </p:cNvPr>
          <p:cNvSpPr/>
          <p:nvPr/>
        </p:nvSpPr>
        <p:spPr>
          <a:xfrm>
            <a:off x="4238625" y="5804762"/>
            <a:ext cx="576262" cy="552450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C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11BB9E7-8F5D-FDB7-B222-F6D05F0FDC8C}"/>
              </a:ext>
            </a:extLst>
          </p:cNvPr>
          <p:cNvCxnSpPr>
            <a:stCxn id="15" idx="0"/>
          </p:cNvCxnSpPr>
          <p:nvPr/>
        </p:nvCxnSpPr>
        <p:spPr>
          <a:xfrm flipH="1" flipV="1">
            <a:off x="4524375" y="4410075"/>
            <a:ext cx="2381" cy="13946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A7587449-DF92-5D3C-2182-3521BD01AC35}"/>
              </a:ext>
            </a:extLst>
          </p:cNvPr>
          <p:cNvSpPr txBox="1"/>
          <p:nvPr/>
        </p:nvSpPr>
        <p:spPr>
          <a:xfrm>
            <a:off x="979203" y="2218510"/>
            <a:ext cx="1445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192.168.1.1</a:t>
            </a:r>
            <a:endParaRPr lang="zh-CN" altLang="en-US" sz="1400" b="1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C6CB5A7-523D-98BA-4CB0-9B9A2D20552C}"/>
              </a:ext>
            </a:extLst>
          </p:cNvPr>
          <p:cNvSpPr txBox="1"/>
          <p:nvPr/>
        </p:nvSpPr>
        <p:spPr>
          <a:xfrm>
            <a:off x="979203" y="5650873"/>
            <a:ext cx="1445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192.168.1.2</a:t>
            </a:r>
            <a:endParaRPr lang="zh-CN" altLang="en-US" sz="1400" b="1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1576D98-02C0-DBE9-D0BB-1BAFC9B493EF}"/>
              </a:ext>
            </a:extLst>
          </p:cNvPr>
          <p:cNvCxnSpPr>
            <a:stCxn id="8" idx="6"/>
          </p:cNvCxnSpPr>
          <p:nvPr/>
        </p:nvCxnSpPr>
        <p:spPr>
          <a:xfrm>
            <a:off x="7610474" y="2869407"/>
            <a:ext cx="1143001" cy="1101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C0F8721A-F772-E57C-D608-34C56449A853}"/>
              </a:ext>
            </a:extLst>
          </p:cNvPr>
          <p:cNvCxnSpPr>
            <a:cxnSpLocks/>
          </p:cNvCxnSpPr>
          <p:nvPr/>
        </p:nvCxnSpPr>
        <p:spPr>
          <a:xfrm>
            <a:off x="2166938" y="2824526"/>
            <a:ext cx="1700212" cy="823549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920A9B4-0D4D-3A5B-072E-D3B1729849E1}"/>
              </a:ext>
            </a:extLst>
          </p:cNvPr>
          <p:cNvCxnSpPr/>
          <p:nvPr/>
        </p:nvCxnSpPr>
        <p:spPr>
          <a:xfrm flipV="1">
            <a:off x="4648200" y="4547461"/>
            <a:ext cx="0" cy="1182269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1350CC2D-57C9-8A64-FFDC-987BF6E55456}"/>
              </a:ext>
            </a:extLst>
          </p:cNvPr>
          <p:cNvSpPr txBox="1"/>
          <p:nvPr/>
        </p:nvSpPr>
        <p:spPr>
          <a:xfrm>
            <a:off x="2760888" y="2909888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ARP</a:t>
            </a:r>
            <a:r>
              <a:rPr lang="zh-CN" altLang="en-US" sz="1400" b="1" dirty="0"/>
              <a:t>请求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DEE63355-C190-B9DC-C73A-05CD4D316A6B}"/>
              </a:ext>
            </a:extLst>
          </p:cNvPr>
          <p:cNvSpPr txBox="1"/>
          <p:nvPr/>
        </p:nvSpPr>
        <p:spPr>
          <a:xfrm>
            <a:off x="6230711" y="3620559"/>
            <a:ext cx="1660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192.168.1.254</a:t>
            </a:r>
            <a:endParaRPr lang="zh-CN" altLang="en-US" sz="1400" b="1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F755BD2-178D-095D-5D74-F5DA6D4CADAE}"/>
              </a:ext>
            </a:extLst>
          </p:cNvPr>
          <p:cNvSpPr txBox="1"/>
          <p:nvPr/>
        </p:nvSpPr>
        <p:spPr>
          <a:xfrm>
            <a:off x="1139940" y="3271475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11-11</a:t>
            </a:r>
            <a:endParaRPr lang="zh-CN" altLang="en-US" sz="1400" b="1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EB1AFFB-AFB5-DE96-3367-2E11A19687EF}"/>
              </a:ext>
            </a:extLst>
          </p:cNvPr>
          <p:cNvSpPr txBox="1"/>
          <p:nvPr/>
        </p:nvSpPr>
        <p:spPr>
          <a:xfrm>
            <a:off x="1109661" y="4550939"/>
            <a:ext cx="11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22-22</a:t>
            </a:r>
            <a:endParaRPr lang="zh-CN" altLang="en-US" sz="1400" b="1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8EA73B06-A7A9-F036-05C8-A0502FB79674}"/>
              </a:ext>
            </a:extLst>
          </p:cNvPr>
          <p:cNvSpPr txBox="1"/>
          <p:nvPr/>
        </p:nvSpPr>
        <p:spPr>
          <a:xfrm>
            <a:off x="3979918" y="6428648"/>
            <a:ext cx="11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33-33</a:t>
            </a:r>
            <a:endParaRPr lang="zh-CN" altLang="en-US" sz="1400" b="1" dirty="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4A0CCF3-97D2-C0A8-117C-0A781732A74B}"/>
              </a:ext>
            </a:extLst>
          </p:cNvPr>
          <p:cNvSpPr txBox="1"/>
          <p:nvPr/>
        </p:nvSpPr>
        <p:spPr>
          <a:xfrm>
            <a:off x="6375454" y="1974819"/>
            <a:ext cx="11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44-44</a:t>
            </a:r>
            <a:endParaRPr lang="zh-CN" altLang="en-US" sz="1400" b="1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69C419C-D91A-005B-5D08-EF01770AD786}"/>
              </a:ext>
            </a:extLst>
          </p:cNvPr>
          <p:cNvSpPr txBox="1"/>
          <p:nvPr/>
        </p:nvSpPr>
        <p:spPr>
          <a:xfrm>
            <a:off x="3365322" y="4612352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ARP</a:t>
            </a:r>
            <a:r>
              <a:rPr lang="zh-CN" altLang="en-US" sz="1400" b="1" dirty="0">
                <a:solidFill>
                  <a:srgbClr val="FF0000"/>
                </a:solidFill>
              </a:rPr>
              <a:t>响应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54AA126-0E0D-AEAE-C2DE-5D498B2F9E8B}"/>
              </a:ext>
            </a:extLst>
          </p:cNvPr>
          <p:cNvSpPr txBox="1"/>
          <p:nvPr/>
        </p:nvSpPr>
        <p:spPr>
          <a:xfrm>
            <a:off x="2800352" y="5041076"/>
            <a:ext cx="1662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1: IP: 192.168.1.2</a:t>
            </a:r>
          </a:p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MAC:</a:t>
            </a:r>
            <a:r>
              <a:rPr lang="zh-CN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zh-CN" sz="1400" b="1" dirty="0">
                <a:solidFill>
                  <a:srgbClr val="FF0000"/>
                </a:solidFill>
              </a:rPr>
              <a:t>33-33</a:t>
            </a:r>
            <a:endParaRPr lang="zh-CN" altLang="en-US" sz="1400" b="1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AECD292-CECF-503B-8CB9-9955AB38F821}"/>
              </a:ext>
            </a:extLst>
          </p:cNvPr>
          <p:cNvSpPr txBox="1"/>
          <p:nvPr/>
        </p:nvSpPr>
        <p:spPr>
          <a:xfrm>
            <a:off x="4748214" y="5038725"/>
            <a:ext cx="1660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2: IP: 192.168.1.1</a:t>
            </a:r>
          </a:p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MAC:</a:t>
            </a:r>
            <a:r>
              <a:rPr lang="zh-CN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zh-CN" sz="1400" b="1" dirty="0">
                <a:solidFill>
                  <a:srgbClr val="FF0000"/>
                </a:solidFill>
              </a:rPr>
              <a:t>33-33</a:t>
            </a:r>
            <a:endParaRPr lang="zh-CN" altLang="en-US" sz="1400" b="1" dirty="0"/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6A4D6A46-86A2-FE8B-40A7-9A13D57566F1}"/>
              </a:ext>
            </a:extLst>
          </p:cNvPr>
          <p:cNvCxnSpPr/>
          <p:nvPr/>
        </p:nvCxnSpPr>
        <p:spPr>
          <a:xfrm flipV="1">
            <a:off x="4400550" y="4547461"/>
            <a:ext cx="0" cy="1182269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49C538F-7635-1986-85D8-2B7A89E3C5BB}"/>
              </a:ext>
            </a:extLst>
          </p:cNvPr>
          <p:cNvCxnSpPr/>
          <p:nvPr/>
        </p:nvCxnSpPr>
        <p:spPr>
          <a:xfrm flipH="1" flipV="1">
            <a:off x="2132238" y="3145261"/>
            <a:ext cx="1332021" cy="628650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532AD608-1304-ACBF-6F4E-AA4E4C7B2A4B}"/>
              </a:ext>
            </a:extLst>
          </p:cNvPr>
          <p:cNvCxnSpPr>
            <a:cxnSpLocks/>
          </p:cNvCxnSpPr>
          <p:nvPr/>
        </p:nvCxnSpPr>
        <p:spPr>
          <a:xfrm flipH="1">
            <a:off x="2166938" y="4498414"/>
            <a:ext cx="1198312" cy="492686"/>
          </a:xfrm>
          <a:prstGeom prst="straightConnector1">
            <a:avLst/>
          </a:prstGeom>
          <a:ln w="190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>
            <a:extLst>
              <a:ext uri="{FF2B5EF4-FFF2-40B4-BE49-F238E27FC236}">
                <a16:creationId xmlns:a16="http://schemas.microsoft.com/office/drawing/2014/main" id="{CBB0B447-D041-AFE6-7ECA-4D9999655934}"/>
              </a:ext>
            </a:extLst>
          </p:cNvPr>
          <p:cNvSpPr txBox="1"/>
          <p:nvPr/>
        </p:nvSpPr>
        <p:spPr>
          <a:xfrm>
            <a:off x="2609255" y="3403216"/>
            <a:ext cx="267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1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F419965-C5E0-38E1-82AB-FB1651FAE6DE}"/>
              </a:ext>
            </a:extLst>
          </p:cNvPr>
          <p:cNvSpPr txBox="1"/>
          <p:nvPr/>
        </p:nvSpPr>
        <p:spPr>
          <a:xfrm>
            <a:off x="2609254" y="4457074"/>
            <a:ext cx="267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>
                <a:solidFill>
                  <a:srgbClr val="FF0000"/>
                </a:solidFill>
              </a:rPr>
              <a:t>2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D5BCB09F-5FD2-668B-DCD9-D14BCDC0F934}"/>
              </a:ext>
            </a:extLst>
          </p:cNvPr>
          <p:cNvSpPr txBox="1"/>
          <p:nvPr/>
        </p:nvSpPr>
        <p:spPr>
          <a:xfrm>
            <a:off x="4076489" y="1941231"/>
            <a:ext cx="1062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0000CC"/>
                </a:solidFill>
                <a:latin typeface="GB2312"/>
              </a:rPr>
              <a:t>Case 3</a:t>
            </a:r>
            <a:endParaRPr lang="zh-CN" altLang="en-US" sz="2400" b="1" dirty="0">
              <a:solidFill>
                <a:srgbClr val="0000CC"/>
              </a:solidFill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4057881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5" grpId="0" animBg="1"/>
      <p:bldP spid="23" grpId="0"/>
      <p:bldP spid="24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1" grpId="0"/>
      <p:bldP spid="42" grpId="0"/>
      <p:bldP spid="44" grpId="0"/>
      <p:bldP spid="46" grpId="0"/>
      <p:bldP spid="4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948150-4402-8CCB-ECD3-BDCD6A8A7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5AAE8A-EA15-D418-DACB-22E49A77E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欺骗主机</a:t>
            </a:r>
          </a:p>
          <a:p>
            <a:pPr lvl="1"/>
            <a:r>
              <a:rPr lang="zh-CN" altLang="en-US" b="1" dirty="0"/>
              <a:t>伪造</a:t>
            </a:r>
            <a:r>
              <a:rPr lang="en-US" altLang="zh-CN" b="1" dirty="0"/>
              <a:t>ARP</a:t>
            </a:r>
            <a:r>
              <a:rPr lang="zh-CN" altLang="en-US" b="1" dirty="0"/>
              <a:t>应答报文，向</a:t>
            </a:r>
            <a:r>
              <a:rPr lang="zh-CN" altLang="en-US" b="1" dirty="0">
                <a:solidFill>
                  <a:srgbClr val="FF0000"/>
                </a:solidFill>
              </a:rPr>
              <a:t>被攻击主机</a:t>
            </a:r>
            <a:r>
              <a:rPr lang="zh-CN" altLang="en-US" b="1" dirty="0"/>
              <a:t>和</a:t>
            </a:r>
            <a:r>
              <a:rPr lang="zh-CN" altLang="en-US" b="1" dirty="0">
                <a:solidFill>
                  <a:srgbClr val="FF0000"/>
                </a:solidFill>
              </a:rPr>
              <a:t>其通信主机</a:t>
            </a:r>
            <a:r>
              <a:rPr lang="zh-CN" altLang="en-US" b="1" dirty="0"/>
              <a:t>响应攻击主机真实的</a:t>
            </a:r>
            <a:r>
              <a:rPr lang="en-US" altLang="zh-CN" b="1" dirty="0"/>
              <a:t>MAC</a:t>
            </a:r>
            <a:r>
              <a:rPr lang="zh-CN" altLang="en-US" b="1" dirty="0"/>
              <a:t>地址</a:t>
            </a:r>
            <a:endParaRPr lang="en-US" altLang="zh-CN" b="1" dirty="0"/>
          </a:p>
          <a:p>
            <a:pPr lvl="1"/>
            <a:r>
              <a:rPr lang="zh-CN" altLang="en-US" b="1" dirty="0"/>
              <a:t>当被攻击主机向通信主机发送数据时，会将数据交给攻击主机真实的</a:t>
            </a:r>
            <a:r>
              <a:rPr lang="en-US" altLang="zh-CN" b="1" dirty="0"/>
              <a:t>MAC</a:t>
            </a:r>
            <a:r>
              <a:rPr lang="zh-CN" altLang="en-US" b="1" dirty="0"/>
              <a:t>地址进行转发，从而来截获被攻击主机的数据</a:t>
            </a:r>
            <a:endParaRPr lang="en-US" altLang="zh-CN" b="1" dirty="0"/>
          </a:p>
          <a:p>
            <a:pPr lvl="1"/>
            <a:r>
              <a:rPr lang="zh-CN" altLang="en-US" b="1" dirty="0"/>
              <a:t>这时被攻击主机可以进行通信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199E3A6-14CD-1EC4-3794-C8513593EE0E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</a:t>
            </a:r>
            <a:r>
              <a:rPr lang="zh-CN" altLang="en-US" dirty="0"/>
              <a:t>欺骗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397893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E119F2-81A8-E868-B56C-E855520B7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5A1751-74CB-8F8B-BAE3-188C75655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367906"/>
          </a:xfrm>
        </p:spPr>
        <p:txBody>
          <a:bodyPr/>
          <a:lstStyle/>
          <a:p>
            <a:r>
              <a:rPr lang="zh-CN" altLang="en-US" b="1" dirty="0"/>
              <a:t>进行</a:t>
            </a:r>
            <a:r>
              <a:rPr lang="en-US" altLang="zh-CN" b="1" dirty="0"/>
              <a:t>ARP</a:t>
            </a:r>
            <a:r>
              <a:rPr lang="zh-CN" altLang="en-US" b="1" dirty="0"/>
              <a:t>绑定</a:t>
            </a:r>
            <a:endParaRPr lang="en-US" altLang="zh-CN" b="1" dirty="0"/>
          </a:p>
          <a:p>
            <a:pPr lvl="1"/>
            <a:r>
              <a:rPr lang="zh-CN" altLang="en-US" b="1" dirty="0"/>
              <a:t>客户机与路由器网关上双向绑定</a:t>
            </a:r>
            <a:endParaRPr lang="en-US" altLang="zh-CN" b="1" dirty="0"/>
          </a:p>
          <a:p>
            <a:pPr lvl="1"/>
            <a:r>
              <a:rPr lang="zh-CN" altLang="en-US" b="1" dirty="0"/>
              <a:t>手动绑定工作量太大</a:t>
            </a:r>
            <a:endParaRPr lang="en-US" altLang="zh-CN" b="1" dirty="0"/>
          </a:p>
          <a:p>
            <a:r>
              <a:rPr lang="zh-CN" altLang="en-US" b="1" dirty="0"/>
              <a:t>开启</a:t>
            </a:r>
            <a:r>
              <a:rPr lang="en-US" altLang="zh-CN" b="1" dirty="0"/>
              <a:t>ARP</a:t>
            </a:r>
            <a:r>
              <a:rPr lang="zh-CN" altLang="en-US" b="1" dirty="0"/>
              <a:t>防火墙</a:t>
            </a:r>
            <a:endParaRPr lang="en-US" altLang="zh-CN" b="1" dirty="0"/>
          </a:p>
          <a:p>
            <a:pPr lvl="1"/>
            <a:r>
              <a:rPr lang="zh-CN" altLang="en-US" b="1" dirty="0"/>
              <a:t>自动</a:t>
            </a:r>
            <a:r>
              <a:rPr lang="en-US" altLang="zh-CN" b="1" dirty="0"/>
              <a:t>ARP</a:t>
            </a:r>
            <a:r>
              <a:rPr lang="zh-CN" altLang="en-US" b="1" dirty="0"/>
              <a:t>静态绑定</a:t>
            </a:r>
            <a:endParaRPr lang="en-US" altLang="zh-CN" b="1" dirty="0"/>
          </a:p>
          <a:p>
            <a:pPr lvl="1"/>
            <a:r>
              <a:rPr lang="zh-CN" altLang="en-US" b="1" dirty="0"/>
              <a:t>主动防御：主动告诉网关自己的</a:t>
            </a:r>
            <a:r>
              <a:rPr lang="en-US" altLang="zh-CN" b="1" dirty="0"/>
              <a:t>IP</a:t>
            </a:r>
            <a:r>
              <a:rPr lang="zh-CN" altLang="en-US" b="1" dirty="0"/>
              <a:t>与</a:t>
            </a:r>
            <a:r>
              <a:rPr lang="en-US" altLang="zh-CN" b="1" dirty="0"/>
              <a:t>MAC</a:t>
            </a:r>
            <a:r>
              <a:rPr lang="zh-CN" altLang="en-US" b="1" dirty="0"/>
              <a:t>地址映射关系</a:t>
            </a:r>
            <a:endParaRPr lang="en-US" altLang="zh-CN" b="1" dirty="0"/>
          </a:p>
          <a:p>
            <a:r>
              <a:rPr lang="zh-CN" altLang="en-US" b="1" dirty="0"/>
              <a:t>企业级管理型交换机</a:t>
            </a:r>
            <a:endParaRPr lang="en-US" altLang="zh-CN" b="1" dirty="0"/>
          </a:p>
          <a:p>
            <a:pPr lvl="1"/>
            <a:r>
              <a:rPr lang="zh-CN" altLang="en-US" b="1" dirty="0"/>
              <a:t>交换机端口做动态</a:t>
            </a:r>
            <a:r>
              <a:rPr lang="en-US" altLang="zh-CN" b="1" dirty="0"/>
              <a:t>ARP</a:t>
            </a:r>
            <a:r>
              <a:rPr lang="zh-CN" altLang="en-US" b="1" dirty="0"/>
              <a:t>绑定</a:t>
            </a:r>
            <a:endParaRPr lang="en-US" altLang="zh-CN" b="1" dirty="0"/>
          </a:p>
          <a:p>
            <a:pPr lvl="1"/>
            <a:r>
              <a:rPr lang="zh-CN" altLang="en-US" b="1" dirty="0"/>
              <a:t>发现可疑</a:t>
            </a:r>
            <a:r>
              <a:rPr lang="en-US" altLang="zh-CN" b="1" dirty="0"/>
              <a:t>ARP</a:t>
            </a:r>
            <a:r>
              <a:rPr lang="zh-CN" altLang="en-US" b="1" dirty="0"/>
              <a:t>数据报会阻止该</a:t>
            </a:r>
            <a:r>
              <a:rPr lang="en-US" altLang="zh-CN" b="1" dirty="0"/>
              <a:t>ARP</a:t>
            </a:r>
            <a:r>
              <a:rPr lang="zh-CN" altLang="en-US" b="1" dirty="0"/>
              <a:t>数据报或关掉对应的可疑端口</a:t>
            </a:r>
            <a:endParaRPr lang="en-US" altLang="zh-CN" b="1" dirty="0"/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293E2DF-2AFB-CD5C-EB57-BACAD7BCA76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zh-CN" altLang="en-US" dirty="0"/>
              <a:t>如何防御</a:t>
            </a:r>
            <a:r>
              <a:rPr lang="en-US" altLang="zh-CN" dirty="0"/>
              <a:t>ARP</a:t>
            </a:r>
            <a:r>
              <a:rPr lang="zh-CN" altLang="en-US" dirty="0"/>
              <a:t>攻击与欺骗</a:t>
            </a:r>
          </a:p>
        </p:txBody>
      </p:sp>
    </p:spTree>
    <p:extLst>
      <p:ext uri="{BB962C8B-B14F-4D97-AF65-F5344CB8AC3E}">
        <p14:creationId xmlns:p14="http://schemas.microsoft.com/office/powerpoint/2010/main" val="290924521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9D4EA-3403-7D65-7B3E-6F442ACE4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网络协议与网络攻击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41370A-B9D9-2FA7-A372-831993DEE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7425" y="2686050"/>
            <a:ext cx="7169150" cy="1485900"/>
          </a:xfrm>
        </p:spPr>
        <p:txBody>
          <a:bodyPr/>
          <a:lstStyle/>
          <a:p>
            <a:r>
              <a:rPr lang="zh-CN" altLang="en-US" dirty="0"/>
              <a:t>第一节 网络层协议</a:t>
            </a: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FC0C3A42-0748-58BE-3E82-A2DEA170CEA2}"/>
              </a:ext>
            </a:extLst>
          </p:cNvPr>
          <p:cNvSpPr txBox="1">
            <a:spLocks/>
          </p:cNvSpPr>
          <p:nvPr/>
        </p:nvSpPr>
        <p:spPr bwMode="auto">
          <a:xfrm>
            <a:off x="3816350" y="3903889"/>
            <a:ext cx="3486604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 b="1" kern="12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ARP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rgbClr val="CF1E13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ICMP</a:t>
            </a:r>
            <a:r>
              <a:rPr lang="zh-CN" altLang="en-US" sz="2400" dirty="0">
                <a:solidFill>
                  <a:srgbClr val="CF1E13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rgbClr val="CF1E13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432799"/>
      </p:ext>
    </p:extLst>
  </p:cSld>
  <p:clrMapOvr>
    <a:masterClrMapping/>
  </p:clrMapOvr>
  <p:transition>
    <p:split orient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A3C787-AF2A-8C4F-F324-258D5BA39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7C8000-2BEA-1E6F-81A5-8790F3218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基本概念</a:t>
            </a:r>
            <a:endParaRPr lang="en-US" altLang="zh-CN" b="1" dirty="0"/>
          </a:p>
          <a:p>
            <a:pPr lvl="1"/>
            <a:r>
              <a:rPr lang="en-US" altLang="zh-CN" b="1" dirty="0"/>
              <a:t>Internet</a:t>
            </a:r>
            <a:r>
              <a:rPr lang="zh-CN" altLang="en-US" b="1" dirty="0"/>
              <a:t>控制报文协议，用于在</a:t>
            </a:r>
            <a:r>
              <a:rPr lang="en-US" altLang="zh-CN" b="1" dirty="0"/>
              <a:t>IP</a:t>
            </a:r>
            <a:r>
              <a:rPr lang="zh-CN" altLang="en-US" b="1" dirty="0"/>
              <a:t>主机与路由器之间传递控制消息。</a:t>
            </a:r>
            <a:endParaRPr lang="en-US" altLang="zh-CN" b="1" dirty="0"/>
          </a:p>
          <a:p>
            <a:pPr lvl="1"/>
            <a:r>
              <a:rPr lang="zh-CN" altLang="en-US" b="1" dirty="0"/>
              <a:t>控制消息指网络是否通、主机是否可达、路由器是否可用等</a:t>
            </a:r>
            <a:endParaRPr lang="en-US" altLang="zh-CN" b="1" dirty="0"/>
          </a:p>
          <a:p>
            <a:pPr lvl="2"/>
            <a:r>
              <a:rPr lang="en-US" altLang="zh-CN" b="1" dirty="0"/>
              <a:t>ping</a:t>
            </a:r>
            <a:r>
              <a:rPr lang="zh-CN" altLang="en-US" b="1" dirty="0"/>
              <a:t>命令</a:t>
            </a:r>
            <a:endParaRPr lang="en-US" altLang="zh-CN" b="1" dirty="0"/>
          </a:p>
          <a:p>
            <a:pPr lvl="1"/>
            <a:r>
              <a:rPr lang="en-US" altLang="zh-CN" b="1" dirty="0"/>
              <a:t>ICMP</a:t>
            </a:r>
            <a:r>
              <a:rPr lang="zh-CN" altLang="en-US" b="1" dirty="0"/>
              <a:t>是属于网络层的协议，封装在传输层于网络层之间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34BCAAF-E2DD-5B87-27C3-89C508ADABE5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293882" y="1127542"/>
            <a:ext cx="8517155" cy="682935"/>
          </a:xfrm>
        </p:spPr>
        <p:txBody>
          <a:bodyPr/>
          <a:lstStyle/>
          <a:p>
            <a:r>
              <a:rPr lang="en-US" altLang="zh-CN" dirty="0"/>
              <a:t>ICMP(Internet Control Message Protocol) 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181392569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6254628-8D3C-7E23-AC10-D8A455077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130652"/>
            <a:ext cx="7772400" cy="1470025"/>
          </a:xfrm>
        </p:spPr>
        <p:txBody>
          <a:bodyPr/>
          <a:lstStyle/>
          <a:p>
            <a:r>
              <a:rPr lang="zh-CN" altLang="en-US" sz="3200" b="1" dirty="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第二章 网络协议与网络攻击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4CED4EEB-A06B-B73B-654D-6F3CC97A35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b="1" dirty="0"/>
          </a:p>
          <a:p>
            <a:r>
              <a:rPr lang="zh-CN" altLang="en-US" b="1" dirty="0"/>
              <a:t>主讲老师：刘倍源</a:t>
            </a:r>
          </a:p>
        </p:txBody>
      </p:sp>
    </p:spTree>
    <p:extLst>
      <p:ext uri="{BB962C8B-B14F-4D97-AF65-F5344CB8AC3E}">
        <p14:creationId xmlns:p14="http://schemas.microsoft.com/office/powerpoint/2010/main" val="1182637652"/>
      </p:ext>
    </p:extLst>
  </p:cSld>
  <p:clrMapOvr>
    <a:masterClrMapping/>
  </p:clrMapOvr>
  <p:transition>
    <p:split orient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D54EAB-40C3-E548-BAD6-65DCC332F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964C32EC-0804-A6C7-C7B9-77D5E33EEC3E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协议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CE7AD17-0EBB-4081-0935-C28AFA4703C8}"/>
              </a:ext>
            </a:extLst>
          </p:cNvPr>
          <p:cNvSpPr/>
          <p:nvPr/>
        </p:nvSpPr>
        <p:spPr>
          <a:xfrm>
            <a:off x="270629" y="4943475"/>
            <a:ext cx="1366837" cy="51911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帧头部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02CEC28-6110-0577-4AB6-82D19DA760C6}"/>
              </a:ext>
            </a:extLst>
          </p:cNvPr>
          <p:cNvSpPr/>
          <p:nvPr/>
        </p:nvSpPr>
        <p:spPr>
          <a:xfrm>
            <a:off x="1637466" y="4943475"/>
            <a:ext cx="4876800" cy="519113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以太网数据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3BD33A4-A3B2-93B2-B980-A8557F99F870}"/>
              </a:ext>
            </a:extLst>
          </p:cNvPr>
          <p:cNvSpPr/>
          <p:nvPr/>
        </p:nvSpPr>
        <p:spPr>
          <a:xfrm>
            <a:off x="6514266" y="4943474"/>
            <a:ext cx="1366837" cy="51911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帧尾部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CCB90C6-72B5-B896-EF13-C59DF72D512E}"/>
              </a:ext>
            </a:extLst>
          </p:cNvPr>
          <p:cNvSpPr/>
          <p:nvPr/>
        </p:nvSpPr>
        <p:spPr>
          <a:xfrm>
            <a:off x="1637466" y="4010025"/>
            <a:ext cx="1366837" cy="51911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IP</a:t>
            </a:r>
            <a:r>
              <a:rPr lang="zh-CN" altLang="en-US" b="1" dirty="0">
                <a:solidFill>
                  <a:schemeClr val="tx1"/>
                </a:solidFill>
              </a:rPr>
              <a:t>包头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4EE9CAA-4B28-A58A-3F47-C484640229D4}"/>
              </a:ext>
            </a:extLst>
          </p:cNvPr>
          <p:cNvSpPr/>
          <p:nvPr/>
        </p:nvSpPr>
        <p:spPr>
          <a:xfrm>
            <a:off x="3004303" y="4010024"/>
            <a:ext cx="3509963" cy="519113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网络层数据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359813-8CC4-66E1-D084-05C52CBF53D7}"/>
              </a:ext>
            </a:extLst>
          </p:cNvPr>
          <p:cNvSpPr/>
          <p:nvPr/>
        </p:nvSpPr>
        <p:spPr>
          <a:xfrm>
            <a:off x="3004303" y="3076573"/>
            <a:ext cx="1366837" cy="51911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ICMP</a:t>
            </a:r>
            <a:r>
              <a:rPr lang="zh-CN" altLang="en-US" b="1" dirty="0">
                <a:solidFill>
                  <a:schemeClr val="tx1"/>
                </a:solidFill>
              </a:rPr>
              <a:t>头部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4F53B20-A60D-00F1-C582-115FFF3BC252}"/>
              </a:ext>
            </a:extLst>
          </p:cNvPr>
          <p:cNvSpPr/>
          <p:nvPr/>
        </p:nvSpPr>
        <p:spPr>
          <a:xfrm>
            <a:off x="4371141" y="3076572"/>
            <a:ext cx="2143126" cy="519113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ICMP</a:t>
            </a:r>
            <a:r>
              <a:rPr lang="zh-CN" altLang="en-US" b="1" dirty="0">
                <a:solidFill>
                  <a:schemeClr val="tx1"/>
                </a:solidFill>
              </a:rPr>
              <a:t>数据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F933D0B-1606-F489-A49B-6EC887127A0E}"/>
              </a:ext>
            </a:extLst>
          </p:cNvPr>
          <p:cNvSpPr txBox="1"/>
          <p:nvPr/>
        </p:nvSpPr>
        <p:spPr>
          <a:xfrm>
            <a:off x="8048626" y="5002975"/>
            <a:ext cx="98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数据帧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A53258-DB5C-4A66-B056-B81E05F340DC}"/>
              </a:ext>
            </a:extLst>
          </p:cNvPr>
          <p:cNvSpPr txBox="1"/>
          <p:nvPr/>
        </p:nvSpPr>
        <p:spPr>
          <a:xfrm>
            <a:off x="6707146" y="4067113"/>
            <a:ext cx="981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数据包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FDEC7C3-A09E-DE44-1594-8B86EE90DCB2}"/>
              </a:ext>
            </a:extLst>
          </p:cNvPr>
          <p:cNvSpPr txBox="1"/>
          <p:nvPr/>
        </p:nvSpPr>
        <p:spPr>
          <a:xfrm>
            <a:off x="6707145" y="3136073"/>
            <a:ext cx="13414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ICMP</a:t>
            </a:r>
            <a:r>
              <a:rPr lang="zh-CN" altLang="en-US" b="1" dirty="0"/>
              <a:t>报文</a:t>
            </a:r>
          </a:p>
        </p:txBody>
      </p:sp>
      <p:sp>
        <p:nvSpPr>
          <p:cNvPr id="15" name="内容占位符 2">
            <a:extLst>
              <a:ext uri="{FF2B5EF4-FFF2-40B4-BE49-F238E27FC236}">
                <a16:creationId xmlns:a16="http://schemas.microsoft.com/office/drawing/2014/main" id="{1BB07054-452F-1904-74A9-258ED0615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195023"/>
          </a:xfrm>
        </p:spPr>
        <p:txBody>
          <a:bodyPr/>
          <a:lstStyle/>
          <a:p>
            <a:r>
              <a:rPr lang="en-US" altLang="zh-CN" b="1" dirty="0"/>
              <a:t>ICMP</a:t>
            </a:r>
            <a:r>
              <a:rPr lang="zh-CN" altLang="en-US" b="1" dirty="0"/>
              <a:t>封装结构</a:t>
            </a:r>
          </a:p>
        </p:txBody>
      </p:sp>
    </p:spTree>
    <p:extLst>
      <p:ext uri="{BB962C8B-B14F-4D97-AF65-F5344CB8AC3E}">
        <p14:creationId xmlns:p14="http://schemas.microsoft.com/office/powerpoint/2010/main" val="269273133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4EDCBD-4E1D-E9A4-B484-9E3978D0E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C8721A-596E-2964-4A75-FA66900E7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589555"/>
          </a:xfrm>
        </p:spPr>
        <p:txBody>
          <a:bodyPr/>
          <a:lstStyle/>
          <a:p>
            <a:r>
              <a:rPr lang="en-US" altLang="zh-CN" b="1" dirty="0"/>
              <a:t>ICMP</a:t>
            </a:r>
            <a:r>
              <a:rPr lang="zh-CN" altLang="en-US" b="1" dirty="0"/>
              <a:t>报文格式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9DD4A44-15DB-0946-92A2-FEE9E626957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协议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8A3E704-3188-AC9A-FFE9-D397258EF80A}"/>
              </a:ext>
            </a:extLst>
          </p:cNvPr>
          <p:cNvSpPr/>
          <p:nvPr/>
        </p:nvSpPr>
        <p:spPr>
          <a:xfrm>
            <a:off x="1753280" y="3097107"/>
            <a:ext cx="1416504" cy="40617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类型</a:t>
            </a:r>
            <a:r>
              <a:rPr lang="en-US" altLang="zh-CN" b="1" dirty="0">
                <a:solidFill>
                  <a:schemeClr val="tx1"/>
                </a:solidFill>
              </a:rPr>
              <a:t>Type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932ADE7-E12D-4469-D77A-40787118EB4B}"/>
              </a:ext>
            </a:extLst>
          </p:cNvPr>
          <p:cNvSpPr/>
          <p:nvPr/>
        </p:nvSpPr>
        <p:spPr>
          <a:xfrm>
            <a:off x="3169784" y="3097107"/>
            <a:ext cx="1416504" cy="40617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代码</a:t>
            </a:r>
            <a:r>
              <a:rPr lang="en-US" altLang="zh-CN" b="1" dirty="0">
                <a:solidFill>
                  <a:schemeClr val="tx1"/>
                </a:solidFill>
              </a:rPr>
              <a:t>Code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F67ABEC-513D-CF92-4F41-09C0E612F518}"/>
              </a:ext>
            </a:extLst>
          </p:cNvPr>
          <p:cNvSpPr/>
          <p:nvPr/>
        </p:nvSpPr>
        <p:spPr>
          <a:xfrm>
            <a:off x="4586288" y="3098469"/>
            <a:ext cx="2833008" cy="40481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校验和</a:t>
            </a:r>
            <a:r>
              <a:rPr lang="en-US" altLang="zh-CN" b="1" dirty="0">
                <a:solidFill>
                  <a:schemeClr val="tx1"/>
                </a:solidFill>
              </a:rPr>
              <a:t>Checksum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6E0F31B-FC31-43A1-4FB9-5EC62907F2E8}"/>
              </a:ext>
            </a:extLst>
          </p:cNvPr>
          <p:cNvSpPr/>
          <p:nvPr/>
        </p:nvSpPr>
        <p:spPr>
          <a:xfrm>
            <a:off x="1750217" y="4357393"/>
            <a:ext cx="2836069" cy="406173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标识符</a:t>
            </a:r>
            <a:r>
              <a:rPr lang="en-US" altLang="zh-CN" b="1" dirty="0">
                <a:solidFill>
                  <a:schemeClr val="tx1"/>
                </a:solidFill>
              </a:rPr>
              <a:t>Identifier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733F1B4-A5DB-60F0-1651-A1F6FB338C17}"/>
              </a:ext>
            </a:extLst>
          </p:cNvPr>
          <p:cNvSpPr/>
          <p:nvPr/>
        </p:nvSpPr>
        <p:spPr>
          <a:xfrm>
            <a:off x="1753279" y="5321165"/>
            <a:ext cx="5666016" cy="540808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选项数据</a:t>
            </a:r>
            <a:r>
              <a:rPr lang="en-US" altLang="zh-CN" b="1" dirty="0">
                <a:solidFill>
                  <a:schemeClr val="tx1"/>
                </a:solidFill>
              </a:rPr>
              <a:t>Data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96B2A8-3263-DB86-2CE5-77B7221AC1BE}"/>
              </a:ext>
            </a:extLst>
          </p:cNvPr>
          <p:cNvSpPr/>
          <p:nvPr/>
        </p:nvSpPr>
        <p:spPr>
          <a:xfrm>
            <a:off x="1428750" y="4159421"/>
            <a:ext cx="6315075" cy="234343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62CB1EA-9FEA-3AA7-E8C9-A03600DEDFA7}"/>
              </a:ext>
            </a:extLst>
          </p:cNvPr>
          <p:cNvSpPr/>
          <p:nvPr/>
        </p:nvSpPr>
        <p:spPr>
          <a:xfrm>
            <a:off x="1428750" y="2857426"/>
            <a:ext cx="6315075" cy="1186386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5A650CB-B58D-9988-C193-32E97DA2A89D}"/>
              </a:ext>
            </a:extLst>
          </p:cNvPr>
          <p:cNvSpPr txBox="1"/>
          <p:nvPr/>
        </p:nvSpPr>
        <p:spPr>
          <a:xfrm>
            <a:off x="1428750" y="3645294"/>
            <a:ext cx="1257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固定格式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6315F3-2739-9112-53A1-83279E764F12}"/>
              </a:ext>
            </a:extLst>
          </p:cNvPr>
          <p:cNvSpPr txBox="1"/>
          <p:nvPr/>
        </p:nvSpPr>
        <p:spPr>
          <a:xfrm>
            <a:off x="1365476" y="6006993"/>
            <a:ext cx="2788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不同报文类型格式不同</a:t>
            </a:r>
          </a:p>
        </p:txBody>
      </p:sp>
      <p:sp>
        <p:nvSpPr>
          <p:cNvPr id="16" name="左大括号 15">
            <a:extLst>
              <a:ext uri="{FF2B5EF4-FFF2-40B4-BE49-F238E27FC236}">
                <a16:creationId xmlns:a16="http://schemas.microsoft.com/office/drawing/2014/main" id="{CEB30BF0-F6BF-2475-3C1D-9CEF031CE5C3}"/>
              </a:ext>
            </a:extLst>
          </p:cNvPr>
          <p:cNvSpPr/>
          <p:nvPr/>
        </p:nvSpPr>
        <p:spPr>
          <a:xfrm rot="16200000">
            <a:off x="5893232" y="2225923"/>
            <a:ext cx="219118" cy="2833008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EEFD4BF-DEAE-FA3F-4A8E-7F047DDFF8B1}"/>
              </a:ext>
            </a:extLst>
          </p:cNvPr>
          <p:cNvSpPr txBox="1"/>
          <p:nvPr/>
        </p:nvSpPr>
        <p:spPr>
          <a:xfrm>
            <a:off x="5460885" y="3705257"/>
            <a:ext cx="1083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2 bytes</a:t>
            </a:r>
            <a:endParaRPr lang="zh-CN" altLang="en-US" sz="16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0317F65-8400-44C4-D14A-4D1C165B43D0}"/>
              </a:ext>
            </a:extLst>
          </p:cNvPr>
          <p:cNvSpPr txBox="1"/>
          <p:nvPr/>
        </p:nvSpPr>
        <p:spPr>
          <a:xfrm>
            <a:off x="3386647" y="3705257"/>
            <a:ext cx="982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1 byte</a:t>
            </a:r>
            <a:endParaRPr lang="zh-CN" altLang="en-US" sz="1600" dirty="0"/>
          </a:p>
        </p:txBody>
      </p:sp>
      <p:sp>
        <p:nvSpPr>
          <p:cNvPr id="19" name="左大括号 18">
            <a:extLst>
              <a:ext uri="{FF2B5EF4-FFF2-40B4-BE49-F238E27FC236}">
                <a16:creationId xmlns:a16="http://schemas.microsoft.com/office/drawing/2014/main" id="{10AD2BB4-3993-D437-C983-A7683D8CEB53}"/>
              </a:ext>
            </a:extLst>
          </p:cNvPr>
          <p:cNvSpPr/>
          <p:nvPr/>
        </p:nvSpPr>
        <p:spPr>
          <a:xfrm rot="16200000">
            <a:off x="3768477" y="2930919"/>
            <a:ext cx="219118" cy="141650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左大括号 19">
            <a:extLst>
              <a:ext uri="{FF2B5EF4-FFF2-40B4-BE49-F238E27FC236}">
                <a16:creationId xmlns:a16="http://schemas.microsoft.com/office/drawing/2014/main" id="{AD747938-4674-9439-CBA9-BE2B244A7990}"/>
              </a:ext>
            </a:extLst>
          </p:cNvPr>
          <p:cNvSpPr/>
          <p:nvPr/>
        </p:nvSpPr>
        <p:spPr>
          <a:xfrm rot="16200000">
            <a:off x="3058696" y="3498606"/>
            <a:ext cx="219118" cy="2829948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0ACBCEB-04A4-F400-1157-574043C118C9}"/>
              </a:ext>
            </a:extLst>
          </p:cNvPr>
          <p:cNvSpPr txBox="1"/>
          <p:nvPr/>
        </p:nvSpPr>
        <p:spPr>
          <a:xfrm>
            <a:off x="2686050" y="4992639"/>
            <a:ext cx="1083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2 bytes</a:t>
            </a:r>
            <a:endParaRPr lang="zh-CN" altLang="en-US" sz="16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954D85C-CA62-2C77-61BA-8A6F311BEDBD}"/>
              </a:ext>
            </a:extLst>
          </p:cNvPr>
          <p:cNvSpPr/>
          <p:nvPr/>
        </p:nvSpPr>
        <p:spPr>
          <a:xfrm>
            <a:off x="4583226" y="4357392"/>
            <a:ext cx="2836069" cy="406173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序号</a:t>
            </a:r>
            <a:r>
              <a:rPr lang="en-US" altLang="zh-CN" b="1" dirty="0">
                <a:solidFill>
                  <a:schemeClr val="tx1"/>
                </a:solidFill>
              </a:rPr>
              <a:t>Sequence Number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22" name="左大括号 21">
            <a:extLst>
              <a:ext uri="{FF2B5EF4-FFF2-40B4-BE49-F238E27FC236}">
                <a16:creationId xmlns:a16="http://schemas.microsoft.com/office/drawing/2014/main" id="{6ECF9D00-D3E3-D309-7BF1-2BEABF233C85}"/>
              </a:ext>
            </a:extLst>
          </p:cNvPr>
          <p:cNvSpPr/>
          <p:nvPr/>
        </p:nvSpPr>
        <p:spPr>
          <a:xfrm rot="16200000">
            <a:off x="5891701" y="3498606"/>
            <a:ext cx="219118" cy="2829948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FE8EE8E-7EB8-8FC0-75CF-DC01C1C2EC01}"/>
              </a:ext>
            </a:extLst>
          </p:cNvPr>
          <p:cNvSpPr txBox="1"/>
          <p:nvPr/>
        </p:nvSpPr>
        <p:spPr>
          <a:xfrm>
            <a:off x="5515998" y="4998768"/>
            <a:ext cx="1083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2 bytes</a:t>
            </a:r>
            <a:endParaRPr lang="zh-CN" altLang="en-US" sz="1600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95073C7-CFA7-96B5-F5FD-E6115FA8CBDD}"/>
              </a:ext>
            </a:extLst>
          </p:cNvPr>
          <p:cNvSpPr txBox="1"/>
          <p:nvPr/>
        </p:nvSpPr>
        <p:spPr>
          <a:xfrm>
            <a:off x="4833259" y="6006993"/>
            <a:ext cx="2673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ICMP</a:t>
            </a:r>
            <a:r>
              <a:rPr lang="zh-CN" alt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询问报文（</a:t>
            </a:r>
            <a:r>
              <a:rPr lang="en-US" altLang="zh-CN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ping</a:t>
            </a:r>
            <a:r>
              <a:rPr lang="zh-CN" alt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72231534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  <p:bldP spid="13" grpId="0"/>
      <p:bldP spid="14" grpId="0"/>
      <p:bldP spid="16" grpId="0" animBg="1"/>
      <p:bldP spid="17" grpId="0"/>
      <p:bldP spid="18" grpId="0"/>
      <p:bldP spid="19" grpId="0" animBg="1"/>
      <p:bldP spid="20" grpId="0" animBg="1"/>
      <p:bldP spid="21" grpId="0"/>
      <p:bldP spid="9" grpId="0" animBg="1"/>
      <p:bldP spid="22" grpId="0" animBg="1"/>
      <p:bldP spid="23" grpId="0"/>
      <p:bldP spid="2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4EDCBD-4E1D-E9A4-B484-9E3978D0E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C8721A-596E-2964-4A75-FA66900E7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589555"/>
          </a:xfrm>
        </p:spPr>
        <p:txBody>
          <a:bodyPr/>
          <a:lstStyle/>
          <a:p>
            <a:r>
              <a:rPr lang="en-US" altLang="zh-CN" b="1" dirty="0"/>
              <a:t>ICMP</a:t>
            </a:r>
            <a:r>
              <a:rPr lang="zh-CN" altLang="en-US" b="1" dirty="0"/>
              <a:t>报文格式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9DD4A44-15DB-0946-92A2-FEE9E626957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协议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8A3E704-3188-AC9A-FFE9-D397258EF80A}"/>
              </a:ext>
            </a:extLst>
          </p:cNvPr>
          <p:cNvSpPr/>
          <p:nvPr/>
        </p:nvSpPr>
        <p:spPr>
          <a:xfrm>
            <a:off x="1753280" y="3097107"/>
            <a:ext cx="1416504" cy="40617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类型</a:t>
            </a:r>
            <a:r>
              <a:rPr lang="en-US" altLang="zh-CN" b="1" dirty="0">
                <a:solidFill>
                  <a:schemeClr val="tx1"/>
                </a:solidFill>
              </a:rPr>
              <a:t>Type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932ADE7-E12D-4469-D77A-40787118EB4B}"/>
              </a:ext>
            </a:extLst>
          </p:cNvPr>
          <p:cNvSpPr/>
          <p:nvPr/>
        </p:nvSpPr>
        <p:spPr>
          <a:xfrm>
            <a:off x="3169784" y="3097107"/>
            <a:ext cx="1416504" cy="406173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代码</a:t>
            </a:r>
            <a:r>
              <a:rPr lang="en-US" altLang="zh-CN" b="1" dirty="0">
                <a:solidFill>
                  <a:schemeClr val="tx1"/>
                </a:solidFill>
              </a:rPr>
              <a:t>Code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F67ABEC-513D-CF92-4F41-09C0E612F518}"/>
              </a:ext>
            </a:extLst>
          </p:cNvPr>
          <p:cNvSpPr/>
          <p:nvPr/>
        </p:nvSpPr>
        <p:spPr>
          <a:xfrm>
            <a:off x="4586288" y="3098469"/>
            <a:ext cx="2833008" cy="404812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校验和</a:t>
            </a:r>
            <a:r>
              <a:rPr lang="en-US" altLang="zh-CN" b="1" dirty="0">
                <a:solidFill>
                  <a:schemeClr val="tx1"/>
                </a:solidFill>
              </a:rPr>
              <a:t>Checksum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6E0F31B-FC31-43A1-4FB9-5EC62907F2E8}"/>
              </a:ext>
            </a:extLst>
          </p:cNvPr>
          <p:cNvSpPr/>
          <p:nvPr/>
        </p:nvSpPr>
        <p:spPr>
          <a:xfrm>
            <a:off x="1753280" y="4355366"/>
            <a:ext cx="5666015" cy="406173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未使用</a:t>
            </a:r>
            <a:r>
              <a:rPr lang="en-US" altLang="zh-CN" b="1" dirty="0">
                <a:solidFill>
                  <a:schemeClr val="tx1"/>
                </a:solidFill>
              </a:rPr>
              <a:t>Unused</a:t>
            </a:r>
            <a:r>
              <a:rPr lang="zh-CN" altLang="en-US" b="1" dirty="0">
                <a:solidFill>
                  <a:schemeClr val="tx1"/>
                </a:solidFill>
              </a:rPr>
              <a:t>（全</a:t>
            </a:r>
            <a:r>
              <a:rPr lang="en-US" altLang="zh-CN" b="1" dirty="0">
                <a:solidFill>
                  <a:schemeClr val="tx1"/>
                </a:solidFill>
              </a:rPr>
              <a:t>0</a:t>
            </a:r>
            <a:r>
              <a:rPr lang="zh-CN" altLang="en-US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733F1B4-A5DB-60F0-1651-A1F6FB338C17}"/>
              </a:ext>
            </a:extLst>
          </p:cNvPr>
          <p:cNvSpPr/>
          <p:nvPr/>
        </p:nvSpPr>
        <p:spPr>
          <a:xfrm>
            <a:off x="1753279" y="5321165"/>
            <a:ext cx="5666016" cy="540808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选项数据</a:t>
            </a:r>
            <a:r>
              <a:rPr lang="en-US" altLang="zh-CN" b="1" dirty="0">
                <a:solidFill>
                  <a:schemeClr val="tx1"/>
                </a:solidFill>
              </a:rPr>
              <a:t>Data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196B2A8-3263-DB86-2CE5-77B7221AC1BE}"/>
              </a:ext>
            </a:extLst>
          </p:cNvPr>
          <p:cNvSpPr/>
          <p:nvPr/>
        </p:nvSpPr>
        <p:spPr>
          <a:xfrm>
            <a:off x="1428750" y="4159421"/>
            <a:ext cx="6315075" cy="2343433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62CB1EA-9FEA-3AA7-E8C9-A03600DEDFA7}"/>
              </a:ext>
            </a:extLst>
          </p:cNvPr>
          <p:cNvSpPr/>
          <p:nvPr/>
        </p:nvSpPr>
        <p:spPr>
          <a:xfrm>
            <a:off x="1428750" y="2857426"/>
            <a:ext cx="6315075" cy="1186386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5A650CB-B58D-9988-C193-32E97DA2A89D}"/>
              </a:ext>
            </a:extLst>
          </p:cNvPr>
          <p:cNvSpPr txBox="1"/>
          <p:nvPr/>
        </p:nvSpPr>
        <p:spPr>
          <a:xfrm>
            <a:off x="1428750" y="3645294"/>
            <a:ext cx="1257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固定格式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56315F3-2739-9112-53A1-83279E764F12}"/>
              </a:ext>
            </a:extLst>
          </p:cNvPr>
          <p:cNvSpPr txBox="1"/>
          <p:nvPr/>
        </p:nvSpPr>
        <p:spPr>
          <a:xfrm>
            <a:off x="1365476" y="6006993"/>
            <a:ext cx="2788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不同报文类型格式不同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C7F4418-E577-1AC9-D92A-2E6CE0136D52}"/>
              </a:ext>
            </a:extLst>
          </p:cNvPr>
          <p:cNvSpPr txBox="1"/>
          <p:nvPr/>
        </p:nvSpPr>
        <p:spPr>
          <a:xfrm>
            <a:off x="5717044" y="6006629"/>
            <a:ext cx="19471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ICMP</a:t>
            </a:r>
            <a:r>
              <a:rPr lang="zh-CN" altLang="en-U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差错报文</a:t>
            </a:r>
            <a:endParaRPr lang="zh-CN" altLang="en-US" dirty="0"/>
          </a:p>
        </p:txBody>
      </p:sp>
      <p:sp>
        <p:nvSpPr>
          <p:cNvPr id="16" name="左大括号 15">
            <a:extLst>
              <a:ext uri="{FF2B5EF4-FFF2-40B4-BE49-F238E27FC236}">
                <a16:creationId xmlns:a16="http://schemas.microsoft.com/office/drawing/2014/main" id="{CEB30BF0-F6BF-2475-3C1D-9CEF031CE5C3}"/>
              </a:ext>
            </a:extLst>
          </p:cNvPr>
          <p:cNvSpPr/>
          <p:nvPr/>
        </p:nvSpPr>
        <p:spPr>
          <a:xfrm rot="16200000">
            <a:off x="5893232" y="2225923"/>
            <a:ext cx="219118" cy="2833008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EEFD4BF-DEAE-FA3F-4A8E-7F047DDFF8B1}"/>
              </a:ext>
            </a:extLst>
          </p:cNvPr>
          <p:cNvSpPr txBox="1"/>
          <p:nvPr/>
        </p:nvSpPr>
        <p:spPr>
          <a:xfrm>
            <a:off x="5460885" y="3705257"/>
            <a:ext cx="1083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2 bytes</a:t>
            </a:r>
            <a:endParaRPr lang="zh-CN" altLang="en-US" sz="16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0317F65-8400-44C4-D14A-4D1C165B43D0}"/>
              </a:ext>
            </a:extLst>
          </p:cNvPr>
          <p:cNvSpPr txBox="1"/>
          <p:nvPr/>
        </p:nvSpPr>
        <p:spPr>
          <a:xfrm>
            <a:off x="3386647" y="3705257"/>
            <a:ext cx="982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1 byte</a:t>
            </a:r>
            <a:endParaRPr lang="zh-CN" altLang="en-US" sz="1600" dirty="0"/>
          </a:p>
        </p:txBody>
      </p:sp>
      <p:sp>
        <p:nvSpPr>
          <p:cNvPr id="19" name="左大括号 18">
            <a:extLst>
              <a:ext uri="{FF2B5EF4-FFF2-40B4-BE49-F238E27FC236}">
                <a16:creationId xmlns:a16="http://schemas.microsoft.com/office/drawing/2014/main" id="{10AD2BB4-3993-D437-C983-A7683D8CEB53}"/>
              </a:ext>
            </a:extLst>
          </p:cNvPr>
          <p:cNvSpPr/>
          <p:nvPr/>
        </p:nvSpPr>
        <p:spPr>
          <a:xfrm rot="16200000">
            <a:off x="3768477" y="2930919"/>
            <a:ext cx="219118" cy="141650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左大括号 19">
            <a:extLst>
              <a:ext uri="{FF2B5EF4-FFF2-40B4-BE49-F238E27FC236}">
                <a16:creationId xmlns:a16="http://schemas.microsoft.com/office/drawing/2014/main" id="{AD747938-4674-9439-CBA9-BE2B244A7990}"/>
              </a:ext>
            </a:extLst>
          </p:cNvPr>
          <p:cNvSpPr/>
          <p:nvPr/>
        </p:nvSpPr>
        <p:spPr>
          <a:xfrm rot="16200000">
            <a:off x="4476728" y="2080572"/>
            <a:ext cx="219118" cy="5666015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0ACBCEB-04A4-F400-1157-574043C118C9}"/>
              </a:ext>
            </a:extLst>
          </p:cNvPr>
          <p:cNvSpPr txBox="1"/>
          <p:nvPr/>
        </p:nvSpPr>
        <p:spPr>
          <a:xfrm>
            <a:off x="4051314" y="4977746"/>
            <a:ext cx="1083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4 bytes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1927748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 animBg="1"/>
      <p:bldP spid="17" grpId="0"/>
      <p:bldP spid="18" grpId="0"/>
      <p:bldP spid="19" grpId="0" animBg="1"/>
      <p:bldP spid="20" grpId="0" animBg="1"/>
      <p:bldP spid="2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4EDCBD-4E1D-E9A4-B484-9E3978D0E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C8721A-596E-2964-4A75-FA66900E7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4313625" cy="4374710"/>
          </a:xfrm>
        </p:spPr>
        <p:txBody>
          <a:bodyPr/>
          <a:lstStyle/>
          <a:p>
            <a:r>
              <a:rPr lang="en-US" altLang="zh-CN" b="1" dirty="0"/>
              <a:t>ICMP</a:t>
            </a:r>
            <a:r>
              <a:rPr lang="zh-CN" altLang="en-US" b="1" dirty="0"/>
              <a:t>报文格式</a:t>
            </a:r>
            <a:endParaRPr lang="en-US" altLang="zh-CN" b="1" dirty="0"/>
          </a:p>
          <a:p>
            <a:pPr lvl="1"/>
            <a:r>
              <a:rPr lang="zh-CN" altLang="en-US" b="1" dirty="0"/>
              <a:t>类型：</a:t>
            </a:r>
            <a:r>
              <a:rPr lang="en-US" altLang="zh-CN" b="1" dirty="0"/>
              <a:t>0~18</a:t>
            </a:r>
            <a:r>
              <a:rPr lang="zh-CN" altLang="en-US" b="1" dirty="0"/>
              <a:t>，没有</a:t>
            </a:r>
            <a:r>
              <a:rPr lang="en-US" altLang="zh-CN" b="1" dirty="0"/>
              <a:t>1</a:t>
            </a:r>
            <a:r>
              <a:rPr lang="zh-CN" altLang="en-US" b="1" dirty="0"/>
              <a:t>，</a:t>
            </a:r>
            <a:r>
              <a:rPr lang="en-US" altLang="zh-CN" b="1" dirty="0"/>
              <a:t>2</a:t>
            </a:r>
            <a:r>
              <a:rPr lang="zh-CN" altLang="en-US" b="1" dirty="0"/>
              <a:t>，</a:t>
            </a:r>
            <a:r>
              <a:rPr lang="en-US" altLang="zh-CN" b="1" dirty="0"/>
              <a:t>6</a:t>
            </a:r>
            <a:r>
              <a:rPr lang="zh-CN" altLang="en-US" b="1" dirty="0"/>
              <a:t>，</a:t>
            </a:r>
            <a:r>
              <a:rPr lang="en-US" altLang="zh-CN" b="1" dirty="0"/>
              <a:t>7</a:t>
            </a:r>
          </a:p>
          <a:p>
            <a:pPr lvl="1"/>
            <a:r>
              <a:rPr lang="zh-CN" altLang="en-US" b="1" dirty="0"/>
              <a:t>代码：对应类型进行取值</a:t>
            </a:r>
            <a:endParaRPr lang="en-US" altLang="zh-CN" b="1" dirty="0"/>
          </a:p>
          <a:p>
            <a:pPr lvl="1"/>
            <a:r>
              <a:rPr lang="zh-CN" altLang="en-US" b="1" dirty="0"/>
              <a:t>类型代码对</a:t>
            </a:r>
            <a:r>
              <a:rPr lang="en-US" altLang="zh-CN" b="1" dirty="0"/>
              <a:t>(Type, Code)</a:t>
            </a:r>
          </a:p>
          <a:p>
            <a:pPr lvl="2"/>
            <a:r>
              <a:rPr lang="en-US" altLang="zh-CN" b="1" dirty="0"/>
              <a:t>(8, 0)</a:t>
            </a:r>
            <a:r>
              <a:rPr lang="zh-CN" altLang="en-US" b="1" dirty="0"/>
              <a:t>：请求报文</a:t>
            </a:r>
            <a:endParaRPr lang="en-US" altLang="zh-CN" b="1" dirty="0"/>
          </a:p>
          <a:p>
            <a:pPr lvl="2"/>
            <a:r>
              <a:rPr lang="en-US" altLang="zh-CN" b="1" dirty="0"/>
              <a:t>(0, 0)</a:t>
            </a:r>
            <a:r>
              <a:rPr lang="zh-CN" altLang="en-US" b="1" dirty="0"/>
              <a:t>：回显应答（正常的应答）</a:t>
            </a:r>
            <a:endParaRPr lang="en-US" altLang="zh-CN" b="1" dirty="0"/>
          </a:p>
          <a:p>
            <a:pPr lvl="2"/>
            <a:r>
              <a:rPr lang="en-US" altLang="zh-CN" b="1" dirty="0"/>
              <a:t>(3, 1)</a:t>
            </a:r>
            <a:r>
              <a:rPr lang="zh-CN" altLang="en-US" b="1" dirty="0"/>
              <a:t>：主机不可达</a:t>
            </a:r>
            <a:endParaRPr lang="en-US" altLang="zh-CN" b="1" dirty="0"/>
          </a:p>
          <a:p>
            <a:pPr lvl="2"/>
            <a:r>
              <a:rPr lang="en-US" altLang="zh-CN" b="1" dirty="0"/>
              <a:t>(3, 2)</a:t>
            </a:r>
            <a:r>
              <a:rPr lang="zh-CN" altLang="en-US" b="1" dirty="0"/>
              <a:t>：协议不可达</a:t>
            </a:r>
            <a:endParaRPr lang="en-US" altLang="zh-CN" b="1" dirty="0"/>
          </a:p>
          <a:p>
            <a:pPr lvl="2"/>
            <a:r>
              <a:rPr lang="en-US" altLang="zh-CN" b="1" dirty="0"/>
              <a:t>(3, 3)</a:t>
            </a:r>
            <a:r>
              <a:rPr lang="zh-CN" altLang="en-US" b="1" dirty="0"/>
              <a:t>：端口不可达</a:t>
            </a:r>
            <a:endParaRPr lang="en-US" altLang="zh-CN" b="1" dirty="0"/>
          </a:p>
          <a:p>
            <a:pPr lvl="2"/>
            <a:r>
              <a:rPr lang="en-US" altLang="zh-CN" b="1" dirty="0"/>
              <a:t>(11, 0)</a:t>
            </a:r>
            <a:r>
              <a:rPr lang="zh-CN" altLang="en-US" b="1" dirty="0"/>
              <a:t>：传输时间超时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9DD4A44-15DB-0946-92A2-FEE9E626957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协议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48BB695-42A8-7EE5-D75C-2C980B3EE17A}"/>
              </a:ext>
            </a:extLst>
          </p:cNvPr>
          <p:cNvSpPr txBox="1"/>
          <p:nvPr/>
        </p:nvSpPr>
        <p:spPr>
          <a:xfrm>
            <a:off x="4607508" y="4047457"/>
            <a:ext cx="4203529" cy="1953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7250" lvl="2" indent="-171450"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zh-CN" sz="1800" b="1" dirty="0">
                <a:latin typeface="+mn-lt"/>
                <a:ea typeface="+mn-ea"/>
              </a:rPr>
              <a:t>(13, 0)</a:t>
            </a:r>
            <a:r>
              <a:rPr lang="zh-CN" altLang="en-US" sz="1800" b="1" dirty="0">
                <a:latin typeface="+mn-lt"/>
                <a:ea typeface="+mn-ea"/>
              </a:rPr>
              <a:t>：时间戳请求</a:t>
            </a:r>
            <a:endParaRPr lang="en-US" altLang="zh-CN" sz="1800" b="1" dirty="0">
              <a:latin typeface="+mn-lt"/>
              <a:ea typeface="+mn-ea"/>
            </a:endParaRPr>
          </a:p>
          <a:p>
            <a:pPr marL="857250" lvl="2" indent="-171450"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zh-CN" sz="1800" b="1" dirty="0">
                <a:latin typeface="+mn-lt"/>
                <a:ea typeface="+mn-ea"/>
              </a:rPr>
              <a:t>(14, 0)</a:t>
            </a:r>
            <a:r>
              <a:rPr lang="zh-CN" altLang="en-US" sz="1800" b="1" dirty="0">
                <a:latin typeface="+mn-lt"/>
                <a:ea typeface="+mn-ea"/>
              </a:rPr>
              <a:t>：时间戳应答</a:t>
            </a:r>
            <a:endParaRPr lang="en-US" altLang="zh-CN" sz="1800" b="1" dirty="0">
              <a:latin typeface="+mn-lt"/>
              <a:ea typeface="+mn-ea"/>
            </a:endParaRPr>
          </a:p>
          <a:p>
            <a:pPr marL="857250" lvl="2" indent="-171450"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zh-CN" sz="1800" b="1" dirty="0">
                <a:latin typeface="+mn-lt"/>
                <a:ea typeface="+mn-ea"/>
              </a:rPr>
              <a:t>(5, 0)</a:t>
            </a:r>
            <a:r>
              <a:rPr lang="zh-CN" altLang="en-US" sz="1800" b="1" dirty="0">
                <a:latin typeface="+mn-lt"/>
                <a:ea typeface="+mn-ea"/>
              </a:rPr>
              <a:t>：网络重定向</a:t>
            </a:r>
            <a:endParaRPr lang="en-US" altLang="zh-CN" sz="1800" b="1" dirty="0">
              <a:latin typeface="+mn-lt"/>
              <a:ea typeface="+mn-ea"/>
            </a:endParaRPr>
          </a:p>
          <a:p>
            <a:pPr marL="857250" lvl="2" indent="-171450"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zh-CN" sz="1800" b="1" dirty="0">
                <a:latin typeface="+mn-lt"/>
                <a:ea typeface="+mn-ea"/>
              </a:rPr>
              <a:t>(5, 1)</a:t>
            </a:r>
            <a:r>
              <a:rPr lang="zh-CN" altLang="en-US" sz="1800" b="1" dirty="0">
                <a:latin typeface="+mn-lt"/>
                <a:ea typeface="+mn-ea"/>
              </a:rPr>
              <a:t>：主机重定向</a:t>
            </a:r>
            <a:endParaRPr lang="en-US" altLang="zh-CN" sz="1800" b="1" dirty="0">
              <a:latin typeface="+mn-lt"/>
              <a:ea typeface="+mn-ea"/>
            </a:endParaRPr>
          </a:p>
          <a:p>
            <a:pPr marL="857250" lvl="2" indent="-171450"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zh-CN" sz="1800" b="1" dirty="0">
                <a:latin typeface="+mn-lt"/>
                <a:ea typeface="+mn-ea"/>
              </a:rPr>
              <a:t>(4, 0)</a:t>
            </a:r>
            <a:r>
              <a:rPr lang="zh-CN" altLang="en-US" sz="1800" b="1" dirty="0">
                <a:latin typeface="+mn-lt"/>
                <a:ea typeface="+mn-ea"/>
              </a:rPr>
              <a:t>：源抑制</a:t>
            </a:r>
            <a:endParaRPr lang="en-US" altLang="zh-CN" sz="1800" b="1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5332479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91693B-D92E-8BC3-99AA-D2489C8C7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C77929-D315-4D9B-BBED-9A9917290B28}" type="slidenum">
              <a:rPr lang="zh-CN" altLang="en-US" smtClean="0"/>
              <a:t>23</a:t>
            </a:fld>
            <a:endParaRPr lang="zh-CN" altLang="en-US" dirty="0"/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D6F944C0-B940-E325-AB3B-ABB496B5BB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7534792"/>
              </p:ext>
            </p:extLst>
          </p:nvPr>
        </p:nvGraphicFramePr>
        <p:xfrm>
          <a:off x="968828" y="76200"/>
          <a:ext cx="7128000" cy="670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28000">
                  <a:extLst>
                    <a:ext uri="{9D8B030D-6E8A-4147-A177-3AD203B41FA5}">
                      <a16:colId xmlns:a16="http://schemas.microsoft.com/office/drawing/2014/main" val="4149915509"/>
                    </a:ext>
                  </a:extLst>
                </a:gridCol>
                <a:gridCol w="828000">
                  <a:extLst>
                    <a:ext uri="{9D8B030D-6E8A-4147-A177-3AD203B41FA5}">
                      <a16:colId xmlns:a16="http://schemas.microsoft.com/office/drawing/2014/main" val="4286645914"/>
                    </a:ext>
                  </a:extLst>
                </a:gridCol>
                <a:gridCol w="4320000">
                  <a:extLst>
                    <a:ext uri="{9D8B030D-6E8A-4147-A177-3AD203B41FA5}">
                      <a16:colId xmlns:a16="http://schemas.microsoft.com/office/drawing/2014/main" val="1325869019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1422120703"/>
                    </a:ext>
                  </a:extLst>
                </a:gridCol>
                <a:gridCol w="576000">
                  <a:extLst>
                    <a:ext uri="{9D8B030D-6E8A-4147-A177-3AD203B41FA5}">
                      <a16:colId xmlns:a16="http://schemas.microsoft.com/office/drawing/2014/main" val="3973727961"/>
                    </a:ext>
                  </a:extLst>
                </a:gridCol>
              </a:tblGrid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类型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代码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描述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查询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差错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3304763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0" dirty="0"/>
                        <a:t>0</a:t>
                      </a:r>
                      <a:endParaRPr lang="zh-CN" altLang="en-US" sz="1100" b="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b="0" dirty="0"/>
                        <a:t>0</a:t>
                      </a:r>
                      <a:endParaRPr lang="zh-CN" altLang="en-US" sz="1100" b="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/>
                        <a:t>回显应答</a:t>
                      </a:r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>
                          <a:sym typeface="Wingdings 2" panose="05020102010507070707" pitchFamily="18" charset="2"/>
                        </a:rPr>
                        <a:t>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363262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3</a:t>
                      </a:r>
                    </a:p>
                  </a:txBody>
                  <a:tcPr marL="0" marR="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目的不可达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09829497"/>
                  </a:ext>
                </a:extLst>
              </a:tr>
              <a:tr h="144000">
                <a:tc rowSpan="16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/>
                        <a:t>网络不可达</a:t>
                      </a:r>
                    </a:p>
                  </a:txBody>
                  <a:tcPr marL="0" marR="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13168875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</a:t>
                      </a:r>
                      <a:endParaRPr lang="zh-CN" altLang="en-US" sz="1100" dirty="0"/>
                    </a:p>
                  </a:txBody>
                  <a:tcPr marL="0" marR="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/>
                        <a:t>主机不可达</a:t>
                      </a:r>
                    </a:p>
                  </a:txBody>
                  <a:tcPr marL="0" marR="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14754946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2</a:t>
                      </a:r>
                      <a:endParaRPr lang="zh-CN" altLang="en-US" sz="1100" dirty="0"/>
                    </a:p>
                  </a:txBody>
                  <a:tcPr marL="0" marR="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/>
                        <a:t>协议不可达</a:t>
                      </a:r>
                    </a:p>
                  </a:txBody>
                  <a:tcPr marL="0" marR="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87528903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3</a:t>
                      </a:r>
                      <a:endParaRPr lang="zh-CN" altLang="en-US" sz="1100" dirty="0"/>
                    </a:p>
                  </a:txBody>
                  <a:tcPr marL="0" marR="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/>
                        <a:t>端口不可达</a:t>
                      </a:r>
                    </a:p>
                  </a:txBody>
                  <a:tcPr marL="0" marR="0" marT="0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47411864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4</a:t>
                      </a:r>
                      <a:endParaRPr lang="zh-CN" altLang="en-US" sz="1100" dirty="0"/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/>
                        <a:t>需要进行分片但设置了不分片比特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15648422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5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原站选路失败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86766248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6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目的网络不认识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22569106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7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目的主机不认识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94970175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8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源主机被隔离（已作废不用）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18288957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9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目的网络被强制禁止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70545388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10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目的主机被强制禁止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17939598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11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由于服务类型</a:t>
                      </a:r>
                      <a:r>
                        <a:rPr lang="en-US" altLang="zh-CN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TOS</a:t>
                      </a:r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，网络不可达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56869066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12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由于服务类型</a:t>
                      </a:r>
                      <a:r>
                        <a:rPr lang="en-US" altLang="zh-CN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TOS</a:t>
                      </a:r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，主机不可达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27484637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13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由于过滤，通信被强制禁止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22799179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14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主机越权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02288075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15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优先权终止生效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4127212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4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b="0" dirty="0"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源端被关闭（基本流控制）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32866207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5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重定向</a:t>
                      </a: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重定向</a:t>
                      </a: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967635341"/>
                  </a:ext>
                </a:extLst>
              </a:tr>
              <a:tr h="144000">
                <a:tc rowSpan="4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网络重定向</a:t>
                      </a:r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117493474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主机重定向</a:t>
                      </a:r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231681931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2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服务类型和网络重定向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2160111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3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服务类型和主机重定向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25835016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8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请求回显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87500053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9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路由器通告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48702692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路由器请求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364583070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11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超时</a:t>
                      </a: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超时</a:t>
                      </a: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09367610"/>
                  </a:ext>
                </a:extLst>
              </a:tr>
              <a:tr h="144000">
                <a:tc rowSpan="2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传输期间生存时间为</a:t>
                      </a:r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08872454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数据报组装期间生存时间为</a:t>
                      </a:r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8875512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12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sz="1100" b="1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参数问题</a:t>
                      </a: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参数问题</a:t>
                      </a: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656628466"/>
                  </a:ext>
                </a:extLst>
              </a:tr>
              <a:tr h="144000">
                <a:tc rowSpan="2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环的</a:t>
                      </a:r>
                      <a:r>
                        <a:rPr lang="en-US" altLang="zh-CN" sz="1100" dirty="0"/>
                        <a:t>IP</a:t>
                      </a:r>
                      <a:r>
                        <a:rPr lang="zh-CN" altLang="en-US" sz="1100" dirty="0"/>
                        <a:t>首部（包括各种差错）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49591799"/>
                  </a:ext>
                </a:extLst>
              </a:tr>
              <a:tr h="144000">
                <a:tc vMerge="1"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缺少必须的选项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5368473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13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时间戳请求</a:t>
                      </a:r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6914561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14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时间戳应答</a:t>
                      </a:r>
                    </a:p>
                  </a:txBody>
                  <a:tcPr marL="0" marR="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7317963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15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信息请求（已作废不用）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112036248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16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信息应答（已作废不用）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1921239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17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地址掩码请求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972020144"/>
                  </a:ext>
                </a:extLst>
              </a:tr>
              <a:tr h="1440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18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100" dirty="0"/>
                        <a:t>0</a:t>
                      </a:r>
                      <a:endParaRPr lang="zh-CN" altLang="en-US" sz="1100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100" dirty="0"/>
                        <a:t>地址掩码应答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/>
                          <a:ea typeface="宋体" panose="02010600030101010101" pitchFamily="2" charset="-122"/>
                          <a:cs typeface="+mn-cs"/>
                          <a:sym typeface="Wingdings 2" panose="05020102010507070707" pitchFamily="18" charset="2"/>
                        </a:rPr>
                        <a:t></a:t>
                      </a:r>
                      <a:endParaRPr kumimoji="0" lang="zh-CN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1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454703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5492301"/>
      </p:ext>
    </p:extLst>
  </p:cSld>
  <p:clrMapOvr>
    <a:masterClrMapping/>
  </p:clrMapOvr>
  <p:transition>
    <p:split orient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6B2472-0EE9-32DB-251A-11E610567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31F7C6-F624-4848-3B2E-00BE8B0B3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4" y="2213869"/>
            <a:ext cx="3951546" cy="417060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b="1" dirty="0"/>
              <a:t>ICMP</a:t>
            </a:r>
            <a:r>
              <a:rPr lang="zh-CN" altLang="en-US" b="1" dirty="0"/>
              <a:t>报文类型</a:t>
            </a:r>
            <a:endParaRPr lang="en-US" altLang="zh-CN" b="1" dirty="0"/>
          </a:p>
          <a:p>
            <a:pPr lvl="1">
              <a:lnSpc>
                <a:spcPct val="130000"/>
              </a:lnSpc>
            </a:pPr>
            <a:r>
              <a:rPr lang="zh-CN" altLang="en-US" b="1" dirty="0"/>
              <a:t>询问报文</a:t>
            </a:r>
            <a:endParaRPr lang="en-US" altLang="zh-CN" b="1" dirty="0"/>
          </a:p>
          <a:p>
            <a:pPr lvl="2">
              <a:lnSpc>
                <a:spcPct val="130000"/>
              </a:lnSpc>
            </a:pPr>
            <a:r>
              <a:rPr lang="zh-CN" altLang="en-US" b="1" dirty="0"/>
              <a:t>请求和回应报文：</a:t>
            </a:r>
            <a:r>
              <a:rPr lang="en-US" altLang="zh-CN" b="1" dirty="0"/>
              <a:t>ping                           </a:t>
            </a:r>
          </a:p>
          <a:p>
            <a:pPr lvl="2">
              <a:lnSpc>
                <a:spcPct val="130000"/>
              </a:lnSpc>
            </a:pPr>
            <a:r>
              <a:rPr lang="zh-CN" altLang="en-US" b="1" dirty="0"/>
              <a:t>路由询问或通告：</a:t>
            </a:r>
            <a:r>
              <a:rPr lang="en-US" altLang="zh-CN" b="1" dirty="0" err="1"/>
              <a:t>tracert</a:t>
            </a:r>
            <a:endParaRPr lang="en-US" altLang="zh-CN" b="1" dirty="0"/>
          </a:p>
          <a:p>
            <a:pPr lvl="2">
              <a:lnSpc>
                <a:spcPct val="130000"/>
              </a:lnSpc>
            </a:pPr>
            <a:endParaRPr lang="en-US" altLang="zh-CN" b="1" dirty="0"/>
          </a:p>
          <a:p>
            <a:pPr lvl="1">
              <a:lnSpc>
                <a:spcPct val="130000"/>
              </a:lnSpc>
            </a:pPr>
            <a:r>
              <a:rPr lang="zh-CN" altLang="en-US" b="1" dirty="0"/>
              <a:t>差错报文</a:t>
            </a:r>
            <a:endParaRPr lang="en-US" altLang="zh-CN" b="1" dirty="0"/>
          </a:p>
          <a:p>
            <a:pPr lvl="2">
              <a:lnSpc>
                <a:spcPct val="130000"/>
              </a:lnSpc>
            </a:pPr>
            <a:r>
              <a:rPr lang="zh-CN" altLang="en-US" b="1" dirty="0"/>
              <a:t>终点不可达</a:t>
            </a:r>
            <a:endParaRPr lang="en-US" altLang="zh-CN" b="1" dirty="0"/>
          </a:p>
          <a:p>
            <a:pPr lvl="2">
              <a:lnSpc>
                <a:spcPct val="130000"/>
              </a:lnSpc>
            </a:pPr>
            <a:r>
              <a:rPr lang="zh-CN" altLang="en-US" b="1" dirty="0"/>
              <a:t>超时</a:t>
            </a:r>
            <a:endParaRPr lang="en-US" altLang="zh-CN" b="1" dirty="0"/>
          </a:p>
          <a:p>
            <a:pPr lvl="2">
              <a:lnSpc>
                <a:spcPct val="130000"/>
              </a:lnSpc>
            </a:pPr>
            <a:r>
              <a:rPr lang="zh-CN" altLang="en-US" b="1" dirty="0"/>
              <a:t>参数出错</a:t>
            </a:r>
            <a:endParaRPr lang="en-US" altLang="zh-CN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8D8396C1-3DB5-D485-99D5-ED657BC25355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协议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5DBF029-E4C1-A16C-B7D3-92D1DCFCA7F9}"/>
              </a:ext>
            </a:extLst>
          </p:cNvPr>
          <p:cNvSpPr txBox="1"/>
          <p:nvPr/>
        </p:nvSpPr>
        <p:spPr>
          <a:xfrm>
            <a:off x="4565878" y="3429000"/>
            <a:ext cx="4578122" cy="2573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7250" lvl="2" indent="-171450" eaLnBrk="0" hangingPunct="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800" b="1" dirty="0">
                <a:latin typeface="+mn-lt"/>
                <a:ea typeface="+mn-ea"/>
              </a:rPr>
              <a:t>时间戳请求和应答</a:t>
            </a:r>
            <a:endParaRPr lang="en-US" altLang="zh-CN" sz="1800" b="1" dirty="0">
              <a:latin typeface="+mn-lt"/>
              <a:ea typeface="+mn-ea"/>
            </a:endParaRPr>
          </a:p>
          <a:p>
            <a:pPr marL="857250" lvl="2" indent="-171450" eaLnBrk="0" hangingPunct="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800" b="1" dirty="0">
                <a:latin typeface="+mn-lt"/>
                <a:ea typeface="+mn-ea"/>
              </a:rPr>
              <a:t>地址掩码请求和应答</a:t>
            </a:r>
            <a:endParaRPr lang="en-US" altLang="zh-CN" sz="1800" b="1" dirty="0">
              <a:latin typeface="+mn-lt"/>
              <a:ea typeface="+mn-ea"/>
            </a:endParaRPr>
          </a:p>
          <a:p>
            <a:pPr marL="1200150" lvl="2">
              <a:lnSpc>
                <a:spcPct val="130000"/>
              </a:lnSpc>
              <a:spcBef>
                <a:spcPts val="480"/>
              </a:spcBef>
              <a:buFont typeface="Arial" panose="020B0604020202020204" pitchFamily="34" charset="0"/>
              <a:buChar char="•"/>
            </a:pPr>
            <a:endParaRPr lang="en-US" altLang="zh-CN" sz="1800" b="1" dirty="0"/>
          </a:p>
          <a:p>
            <a:pPr marL="557213" lvl="1" indent="-214313" eaLnBrk="0" hangingPunct="0">
              <a:lnSpc>
                <a:spcPct val="13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</a:pPr>
            <a:r>
              <a:rPr lang="zh-CN" altLang="en-US" b="1" dirty="0">
                <a:latin typeface="+mn-lt"/>
                <a:ea typeface="+mn-ea"/>
              </a:rPr>
              <a:t>控制报文</a:t>
            </a:r>
            <a:endParaRPr lang="en-US" altLang="zh-CN" b="1" dirty="0">
              <a:latin typeface="+mn-lt"/>
              <a:ea typeface="+mn-ea"/>
            </a:endParaRPr>
          </a:p>
          <a:p>
            <a:pPr marL="857250" lvl="2" indent="-171450" eaLnBrk="0" hangingPunct="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800" b="1" dirty="0">
                <a:latin typeface="+mn-lt"/>
                <a:ea typeface="+mn-ea"/>
              </a:rPr>
              <a:t>源点抑制</a:t>
            </a:r>
            <a:endParaRPr lang="en-US" altLang="zh-CN" sz="1800" b="1" dirty="0">
              <a:latin typeface="+mn-lt"/>
              <a:ea typeface="+mn-ea"/>
            </a:endParaRPr>
          </a:p>
          <a:p>
            <a:pPr marL="857250" lvl="2" indent="-171450" eaLnBrk="0" hangingPunct="0">
              <a:lnSpc>
                <a:spcPct val="13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800" b="1" dirty="0">
                <a:latin typeface="+mn-lt"/>
                <a:ea typeface="+mn-ea"/>
              </a:rPr>
              <a:t>重定向</a:t>
            </a:r>
            <a:endParaRPr lang="en-US" altLang="zh-CN" sz="1800" b="1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89025502"/>
      </p:ext>
    </p:extLst>
  </p:cSld>
  <p:clrMapOvr>
    <a:masterClrMapping/>
  </p:clrMapOvr>
  <p:transition>
    <p:split orient="vert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FB26B2-2B14-89AD-E9FE-BD9823D83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0E18FD-4446-3F13-C8BF-2DD3975C8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b="1" dirty="0"/>
              <a:t>在某些特定情况下，路由器在检测到主机使用非优化路由时，会向主机发送一个</a:t>
            </a:r>
            <a:r>
              <a:rPr lang="en-US" altLang="zh-CN" b="1" dirty="0"/>
              <a:t>ICMP</a:t>
            </a:r>
            <a:r>
              <a:rPr lang="zh-CN" altLang="en-US" b="1" dirty="0"/>
              <a:t>重定向报文，使主机的路由改变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C964C794-4740-A1CC-ACD4-C0B28B0AC06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重定向</a:t>
            </a:r>
          </a:p>
        </p:txBody>
      </p:sp>
    </p:spTree>
    <p:extLst>
      <p:ext uri="{BB962C8B-B14F-4D97-AF65-F5344CB8AC3E}">
        <p14:creationId xmlns:p14="http://schemas.microsoft.com/office/powerpoint/2010/main" val="19807440"/>
      </p:ext>
    </p:extLst>
  </p:cSld>
  <p:clrMapOvr>
    <a:masterClrMapping/>
  </p:clrMapOvr>
  <p:transition>
    <p:split orient="vert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B0CC89-A73D-7EE9-01DB-B1432CD40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80E25E7-3F4E-80A6-BECD-D436FDC82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重定向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17065C6-EA24-5D24-2359-B6990B14F522}"/>
              </a:ext>
            </a:extLst>
          </p:cNvPr>
          <p:cNvSpPr/>
          <p:nvPr/>
        </p:nvSpPr>
        <p:spPr>
          <a:xfrm>
            <a:off x="1943101" y="2763611"/>
            <a:ext cx="1085850" cy="10409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R1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FB4B1A9-49C4-33AF-D14D-5DF3A1397CB6}"/>
              </a:ext>
            </a:extLst>
          </p:cNvPr>
          <p:cNvSpPr/>
          <p:nvPr/>
        </p:nvSpPr>
        <p:spPr>
          <a:xfrm>
            <a:off x="5953232" y="2763611"/>
            <a:ext cx="1085850" cy="10409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R2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1C48C65-7E37-C2BA-A6CD-9E7D54CF5C3C}"/>
              </a:ext>
            </a:extLst>
          </p:cNvPr>
          <p:cNvSpPr/>
          <p:nvPr/>
        </p:nvSpPr>
        <p:spPr>
          <a:xfrm>
            <a:off x="3555542" y="4606649"/>
            <a:ext cx="2032907" cy="6245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SW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C76E2FBB-603D-7978-55BA-ED059ABDC142}"/>
              </a:ext>
            </a:extLst>
          </p:cNvPr>
          <p:cNvSpPr/>
          <p:nvPr/>
        </p:nvSpPr>
        <p:spPr>
          <a:xfrm>
            <a:off x="4253587" y="6020290"/>
            <a:ext cx="636815" cy="59191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Host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F04EC6E-CA06-F6B5-F19A-06BA0C252093}"/>
              </a:ext>
            </a:extLst>
          </p:cNvPr>
          <p:cNvSpPr txBox="1"/>
          <p:nvPr/>
        </p:nvSpPr>
        <p:spPr>
          <a:xfrm>
            <a:off x="1826760" y="3897824"/>
            <a:ext cx="131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xxx.xxx.1.253</a:t>
            </a:r>
            <a:endParaRPr lang="zh-CN" altLang="en-US" sz="1400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6C1735D-3C13-464B-C446-E159958A6F82}"/>
              </a:ext>
            </a:extLst>
          </p:cNvPr>
          <p:cNvSpPr txBox="1"/>
          <p:nvPr/>
        </p:nvSpPr>
        <p:spPr>
          <a:xfrm>
            <a:off x="6220797" y="3911461"/>
            <a:ext cx="131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xxx.xxx.1.254</a:t>
            </a:r>
            <a:endParaRPr lang="zh-CN" altLang="en-US" sz="1400" b="1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BBC667FA-6856-6DCB-3C3E-701990074E32}"/>
              </a:ext>
            </a:extLst>
          </p:cNvPr>
          <p:cNvCxnSpPr>
            <a:cxnSpLocks/>
            <a:stCxn id="5" idx="5"/>
          </p:cNvCxnSpPr>
          <p:nvPr/>
        </p:nvCxnSpPr>
        <p:spPr>
          <a:xfrm>
            <a:off x="2869932" y="3652114"/>
            <a:ext cx="1237985" cy="95453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749724D-6001-248F-C7F3-CB3024F9EE6B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5034748" y="3652114"/>
            <a:ext cx="1077503" cy="95453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AD59A391-69EC-C535-439E-53742448A507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4571995" y="5231216"/>
            <a:ext cx="1" cy="78907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1E2934F-BFCC-F9A8-5781-6A49D967C71B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1567543" y="2012496"/>
            <a:ext cx="534577" cy="9035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710C5299-EE91-283B-310B-FF8D8FE38742}"/>
              </a:ext>
            </a:extLst>
          </p:cNvPr>
          <p:cNvCxnSpPr>
            <a:cxnSpLocks/>
            <a:stCxn id="6" idx="7"/>
          </p:cNvCxnSpPr>
          <p:nvPr/>
        </p:nvCxnSpPr>
        <p:spPr>
          <a:xfrm flipV="1">
            <a:off x="6880063" y="2012496"/>
            <a:ext cx="410644" cy="9035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869C5FD8-6FCC-D1D3-3CE0-F648EF126432}"/>
              </a:ext>
            </a:extLst>
          </p:cNvPr>
          <p:cNvSpPr txBox="1"/>
          <p:nvPr/>
        </p:nvSpPr>
        <p:spPr>
          <a:xfrm>
            <a:off x="740818" y="2310386"/>
            <a:ext cx="131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xxx.xxx.2.1</a:t>
            </a:r>
            <a:endParaRPr lang="zh-CN" altLang="en-US" sz="1400" b="1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9CB9129-B995-E050-7D58-7937A54FEF1D}"/>
              </a:ext>
            </a:extLst>
          </p:cNvPr>
          <p:cNvSpPr txBox="1"/>
          <p:nvPr/>
        </p:nvSpPr>
        <p:spPr>
          <a:xfrm>
            <a:off x="7138895" y="2310385"/>
            <a:ext cx="131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xxx.xxx.3.1</a:t>
            </a:r>
            <a:endParaRPr lang="zh-CN" altLang="en-US" sz="1400" b="1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EAB3D89-6551-5BCD-CB6E-07DBCC4DECD5}"/>
              </a:ext>
            </a:extLst>
          </p:cNvPr>
          <p:cNvSpPr txBox="1"/>
          <p:nvPr/>
        </p:nvSpPr>
        <p:spPr>
          <a:xfrm>
            <a:off x="4746277" y="5576569"/>
            <a:ext cx="22928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xxx.xxx.1.10</a:t>
            </a:r>
          </a:p>
          <a:p>
            <a:r>
              <a:rPr lang="en-US" altLang="zh-CN" sz="1400" b="1" dirty="0"/>
              <a:t>Gateway: xxx.xxx.1.254</a:t>
            </a:r>
            <a:endParaRPr lang="zh-CN" altLang="en-US" sz="1400" b="1" dirty="0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8C347516-1FA3-656A-A8B3-0F58723AC926}"/>
              </a:ext>
            </a:extLst>
          </p:cNvPr>
          <p:cNvCxnSpPr/>
          <p:nvPr/>
        </p:nvCxnSpPr>
        <p:spPr>
          <a:xfrm flipV="1">
            <a:off x="4679324" y="5297510"/>
            <a:ext cx="0" cy="62247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9D565C34-DD67-E189-5CB5-58CFF8048B05}"/>
              </a:ext>
            </a:extLst>
          </p:cNvPr>
          <p:cNvCxnSpPr>
            <a:cxnSpLocks/>
          </p:cNvCxnSpPr>
          <p:nvPr/>
        </p:nvCxnSpPr>
        <p:spPr>
          <a:xfrm flipV="1">
            <a:off x="5361904" y="3754385"/>
            <a:ext cx="840320" cy="74813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1C47F41-51F5-3FDF-4E5C-D99389B70321}"/>
              </a:ext>
            </a:extLst>
          </p:cNvPr>
          <p:cNvCxnSpPr/>
          <p:nvPr/>
        </p:nvCxnSpPr>
        <p:spPr>
          <a:xfrm flipH="1">
            <a:off x="4945487" y="3588913"/>
            <a:ext cx="1007745" cy="91360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B632474C-8D0E-079B-D175-27222FB9A0D1}"/>
              </a:ext>
            </a:extLst>
          </p:cNvPr>
          <p:cNvCxnSpPr/>
          <p:nvPr/>
        </p:nvCxnSpPr>
        <p:spPr>
          <a:xfrm flipH="1" flipV="1">
            <a:off x="3028951" y="3612821"/>
            <a:ext cx="1159513" cy="88969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6B20C515-7167-F0BA-AEF4-1C44456E2AA5}"/>
              </a:ext>
            </a:extLst>
          </p:cNvPr>
          <p:cNvSpPr txBox="1"/>
          <p:nvPr/>
        </p:nvSpPr>
        <p:spPr>
          <a:xfrm>
            <a:off x="2869932" y="2060620"/>
            <a:ext cx="2977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00CC"/>
                </a:solidFill>
              </a:rPr>
              <a:t>Host</a:t>
            </a:r>
            <a:r>
              <a:rPr lang="zh-CN" altLang="en-US" b="1" dirty="0">
                <a:solidFill>
                  <a:srgbClr val="0000CC"/>
                </a:solidFill>
              </a:rPr>
              <a:t>能否访问到</a:t>
            </a:r>
            <a:r>
              <a:rPr lang="en-US" altLang="zh-CN" b="1" dirty="0">
                <a:solidFill>
                  <a:srgbClr val="0000CC"/>
                </a:solidFill>
              </a:rPr>
              <a:t>2.1</a:t>
            </a:r>
            <a:r>
              <a:rPr lang="zh-CN" altLang="en-US" b="1" dirty="0">
                <a:solidFill>
                  <a:srgbClr val="0000CC"/>
                </a:solidFill>
              </a:rPr>
              <a:t>网络？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A527F0B-EE5D-15E3-C19B-371F1EB6FC2F}"/>
              </a:ext>
            </a:extLst>
          </p:cNvPr>
          <p:cNvSpPr txBox="1"/>
          <p:nvPr/>
        </p:nvSpPr>
        <p:spPr>
          <a:xfrm>
            <a:off x="7085385" y="3078318"/>
            <a:ext cx="1480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rgbClr val="FF0000"/>
                </a:solidFill>
              </a:rPr>
              <a:t>添加从</a:t>
            </a:r>
            <a:r>
              <a:rPr lang="en-US" altLang="zh-CN" sz="1400" b="1" dirty="0">
                <a:solidFill>
                  <a:srgbClr val="FF0000"/>
                </a:solidFill>
              </a:rPr>
              <a:t>R1</a:t>
            </a:r>
            <a:r>
              <a:rPr lang="zh-CN" altLang="en-US" sz="1400" b="1" dirty="0">
                <a:solidFill>
                  <a:srgbClr val="FF0000"/>
                </a:solidFill>
              </a:rPr>
              <a:t>到</a:t>
            </a:r>
            <a:r>
              <a:rPr lang="en-US" altLang="zh-CN" sz="1400" b="1" dirty="0">
                <a:solidFill>
                  <a:srgbClr val="FF0000"/>
                </a:solidFill>
              </a:rPr>
              <a:t>2.1</a:t>
            </a:r>
            <a:r>
              <a:rPr lang="zh-CN" altLang="en-US" sz="1400" b="1" dirty="0">
                <a:solidFill>
                  <a:srgbClr val="FF0000"/>
                </a:solidFill>
              </a:rPr>
              <a:t>网段的路由项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D9A0E706-31C6-7EE0-FDB5-17A0C637AAB4}"/>
              </a:ext>
            </a:extLst>
          </p:cNvPr>
          <p:cNvCxnSpPr/>
          <p:nvPr/>
        </p:nvCxnSpPr>
        <p:spPr>
          <a:xfrm flipH="1">
            <a:off x="5588449" y="3849461"/>
            <a:ext cx="734790" cy="653055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77E6FD24-A634-ED23-BA66-C2949785B722}"/>
              </a:ext>
            </a:extLst>
          </p:cNvPr>
          <p:cNvCxnSpPr/>
          <p:nvPr/>
        </p:nvCxnSpPr>
        <p:spPr>
          <a:xfrm>
            <a:off x="4435073" y="5335349"/>
            <a:ext cx="0" cy="615127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3B2AE6D9-3A56-0DB2-A9FE-2A1243E3C762}"/>
              </a:ext>
            </a:extLst>
          </p:cNvPr>
          <p:cNvSpPr txBox="1"/>
          <p:nvPr/>
        </p:nvSpPr>
        <p:spPr>
          <a:xfrm>
            <a:off x="3102425" y="5351726"/>
            <a:ext cx="1318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00B0F0"/>
                </a:solidFill>
              </a:rPr>
              <a:t>ICMP</a:t>
            </a:r>
            <a:r>
              <a:rPr lang="zh-CN" altLang="en-US" sz="1400" b="1" dirty="0">
                <a:solidFill>
                  <a:srgbClr val="00B0F0"/>
                </a:solidFill>
              </a:rPr>
              <a:t>重定向报文</a:t>
            </a:r>
          </a:p>
        </p:txBody>
      </p:sp>
    </p:spTree>
    <p:extLst>
      <p:ext uri="{BB962C8B-B14F-4D97-AF65-F5344CB8AC3E}">
        <p14:creationId xmlns:p14="http://schemas.microsoft.com/office/powerpoint/2010/main" val="210005932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  <p:bldP spid="10" grpId="0"/>
      <p:bldP spid="34" grpId="0"/>
      <p:bldP spid="35" grpId="0"/>
      <p:bldP spid="37" grpId="0"/>
      <p:bldP spid="3" grpId="0"/>
      <p:bldP spid="11" grpId="0"/>
      <p:bldP spid="2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6C1AC-9A0F-0041-9950-59304B7D7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D5EE82-3F0B-53DE-3C76-D67D96D68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000" b="1" dirty="0"/>
              <a:t>Host</a:t>
            </a:r>
            <a:r>
              <a:rPr lang="zh-CN" altLang="en-US" sz="2000" b="1" dirty="0"/>
              <a:t>无法访问</a:t>
            </a:r>
            <a:r>
              <a:rPr lang="en-US" altLang="zh-CN" sz="2000" b="1" dirty="0"/>
              <a:t>xxx.xxx.2.1</a:t>
            </a:r>
            <a:r>
              <a:rPr lang="zh-CN" altLang="en-US" sz="2000" b="1" dirty="0"/>
              <a:t>，需要在它的网关</a:t>
            </a:r>
            <a:r>
              <a:rPr lang="en-US" altLang="zh-CN" sz="2000" b="1" dirty="0"/>
              <a:t>R2</a:t>
            </a:r>
            <a:r>
              <a:rPr lang="zh-CN" altLang="en-US" sz="2000" b="1" dirty="0"/>
              <a:t>上配置通过</a:t>
            </a:r>
            <a:r>
              <a:rPr lang="en-US" altLang="zh-CN" sz="2000" b="1" dirty="0"/>
              <a:t>R1</a:t>
            </a:r>
            <a:r>
              <a:rPr lang="zh-CN" altLang="en-US" sz="2000" b="1" dirty="0"/>
              <a:t>到</a:t>
            </a:r>
            <a:r>
              <a:rPr lang="en-US" altLang="zh-CN" sz="2000" b="1" dirty="0"/>
              <a:t>2.1</a:t>
            </a:r>
            <a:r>
              <a:rPr lang="zh-CN" altLang="en-US" sz="2000" b="1" dirty="0"/>
              <a:t>的下一跳路由表</a:t>
            </a:r>
            <a:endParaRPr lang="en-US" altLang="zh-CN" sz="2000" b="1" dirty="0"/>
          </a:p>
          <a:p>
            <a:r>
              <a:rPr lang="en-US" altLang="zh-CN" sz="2000" b="1" dirty="0"/>
              <a:t>R2</a:t>
            </a:r>
            <a:r>
              <a:rPr lang="zh-CN" altLang="en-US" sz="2000" b="1" dirty="0"/>
              <a:t>在收到</a:t>
            </a:r>
            <a:r>
              <a:rPr lang="en-US" altLang="zh-CN" sz="2000" b="1" dirty="0"/>
              <a:t>Host</a:t>
            </a:r>
            <a:r>
              <a:rPr lang="zh-CN" altLang="en-US" sz="2000" b="1" dirty="0"/>
              <a:t>的请求时，发现下一跳的</a:t>
            </a:r>
            <a:r>
              <a:rPr lang="en-US" altLang="zh-CN" sz="2000" b="1" dirty="0"/>
              <a:t>R1</a:t>
            </a:r>
            <a:r>
              <a:rPr lang="zh-CN" altLang="en-US" sz="2000" b="1" dirty="0"/>
              <a:t>地址</a:t>
            </a:r>
            <a:r>
              <a:rPr lang="en-US" altLang="zh-CN" sz="2000" b="1" dirty="0"/>
              <a:t>1.253</a:t>
            </a:r>
            <a:r>
              <a:rPr lang="zh-CN" altLang="en-US" sz="2000" b="1" dirty="0"/>
              <a:t>与</a:t>
            </a:r>
            <a:r>
              <a:rPr lang="en-US" altLang="zh-CN" sz="2000" b="1" dirty="0"/>
              <a:t>Host</a:t>
            </a:r>
            <a:r>
              <a:rPr lang="zh-CN" altLang="en-US" sz="2000" b="1" dirty="0"/>
              <a:t>地址</a:t>
            </a:r>
            <a:r>
              <a:rPr lang="en-US" altLang="zh-CN" sz="2000" b="1" dirty="0"/>
              <a:t>1.10</a:t>
            </a:r>
            <a:r>
              <a:rPr lang="zh-CN" altLang="en-US" sz="2000" b="1" dirty="0"/>
              <a:t>在同一个网段。于是给</a:t>
            </a:r>
            <a:r>
              <a:rPr lang="en-US" altLang="zh-CN" sz="2000" b="1" dirty="0"/>
              <a:t>Host</a:t>
            </a:r>
            <a:r>
              <a:rPr lang="zh-CN" altLang="en-US" sz="2000" b="1" dirty="0"/>
              <a:t>发送一个</a:t>
            </a:r>
            <a:r>
              <a:rPr lang="en-US" altLang="zh-CN" sz="2000" b="1" dirty="0"/>
              <a:t>ICMP</a:t>
            </a:r>
            <a:r>
              <a:rPr lang="zh-CN" altLang="en-US" sz="2000" b="1" dirty="0"/>
              <a:t>重定向报文，使得</a:t>
            </a:r>
            <a:r>
              <a:rPr lang="en-US" altLang="zh-CN" sz="2000" b="1" dirty="0"/>
              <a:t>Host</a:t>
            </a:r>
            <a:r>
              <a:rPr lang="zh-CN" altLang="en-US" sz="2000" b="1" dirty="0"/>
              <a:t>之后会直接请求</a:t>
            </a:r>
            <a:r>
              <a:rPr lang="en-US" altLang="zh-CN" sz="2000" b="1" dirty="0"/>
              <a:t>1.253</a:t>
            </a:r>
          </a:p>
          <a:p>
            <a:r>
              <a:rPr lang="zh-CN" altLang="en-US" sz="2000" b="1" dirty="0"/>
              <a:t>重定向后会改变</a:t>
            </a:r>
            <a:r>
              <a:rPr lang="en-US" altLang="zh-CN" sz="2000" b="1" dirty="0"/>
              <a:t>Host</a:t>
            </a:r>
            <a:r>
              <a:rPr lang="zh-CN" altLang="en-US" sz="2000" b="1" dirty="0"/>
              <a:t>的动态路由表，而不是静态路由表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0BDEBD28-FEE4-DC0E-9FF7-24F60CF8963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重定向</a:t>
            </a:r>
          </a:p>
        </p:txBody>
      </p:sp>
    </p:spTree>
    <p:extLst>
      <p:ext uri="{BB962C8B-B14F-4D97-AF65-F5344CB8AC3E}">
        <p14:creationId xmlns:p14="http://schemas.microsoft.com/office/powerpoint/2010/main" val="203840964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B0CC89-A73D-7EE9-01DB-B1432CD40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80E25E7-3F4E-80A6-BECD-D436FDC82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重定向攻击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17065C6-EA24-5D24-2359-B6990B14F522}"/>
              </a:ext>
            </a:extLst>
          </p:cNvPr>
          <p:cNvSpPr/>
          <p:nvPr/>
        </p:nvSpPr>
        <p:spPr>
          <a:xfrm>
            <a:off x="1943101" y="2763611"/>
            <a:ext cx="1085850" cy="10409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R1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FB4B1A9-49C4-33AF-D14D-5DF3A1397CB6}"/>
              </a:ext>
            </a:extLst>
          </p:cNvPr>
          <p:cNvSpPr/>
          <p:nvPr/>
        </p:nvSpPr>
        <p:spPr>
          <a:xfrm>
            <a:off x="5953232" y="2763611"/>
            <a:ext cx="1085850" cy="104094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R2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1C48C65-7E37-C2BA-A6CD-9E7D54CF5C3C}"/>
              </a:ext>
            </a:extLst>
          </p:cNvPr>
          <p:cNvSpPr/>
          <p:nvPr/>
        </p:nvSpPr>
        <p:spPr>
          <a:xfrm>
            <a:off x="3555542" y="4606649"/>
            <a:ext cx="2032907" cy="6245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SW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C76E2FBB-603D-7978-55BA-ED059ABDC142}"/>
              </a:ext>
            </a:extLst>
          </p:cNvPr>
          <p:cNvSpPr/>
          <p:nvPr/>
        </p:nvSpPr>
        <p:spPr>
          <a:xfrm>
            <a:off x="4253587" y="6020290"/>
            <a:ext cx="636815" cy="59191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Host1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F04EC6E-CA06-F6B5-F19A-06BA0C252093}"/>
              </a:ext>
            </a:extLst>
          </p:cNvPr>
          <p:cNvSpPr txBox="1"/>
          <p:nvPr/>
        </p:nvSpPr>
        <p:spPr>
          <a:xfrm>
            <a:off x="1943101" y="3897825"/>
            <a:ext cx="131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xxx.xxx.1.253</a:t>
            </a:r>
            <a:endParaRPr lang="zh-CN" altLang="en-US" sz="1400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6C1735D-3C13-464B-C446-E159958A6F82}"/>
              </a:ext>
            </a:extLst>
          </p:cNvPr>
          <p:cNvSpPr txBox="1"/>
          <p:nvPr/>
        </p:nvSpPr>
        <p:spPr>
          <a:xfrm>
            <a:off x="5820363" y="3900619"/>
            <a:ext cx="131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xxx.xxx.1.254</a:t>
            </a:r>
            <a:endParaRPr lang="zh-CN" altLang="en-US" sz="1400" b="1" dirty="0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BBC667FA-6856-6DCB-3C3E-701990074E32}"/>
              </a:ext>
            </a:extLst>
          </p:cNvPr>
          <p:cNvCxnSpPr>
            <a:cxnSpLocks/>
            <a:stCxn id="5" idx="5"/>
          </p:cNvCxnSpPr>
          <p:nvPr/>
        </p:nvCxnSpPr>
        <p:spPr>
          <a:xfrm>
            <a:off x="2869932" y="3652114"/>
            <a:ext cx="1237985" cy="95453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749724D-6001-248F-C7F3-CB3024F9EE6B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5034748" y="3652114"/>
            <a:ext cx="1077503" cy="95453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AD59A391-69EC-C535-439E-53742448A507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4571995" y="5231216"/>
            <a:ext cx="1" cy="78907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11E2934F-BFCC-F9A8-5781-6A49D967C71B}"/>
              </a:ext>
            </a:extLst>
          </p:cNvPr>
          <p:cNvCxnSpPr>
            <a:stCxn id="5" idx="1"/>
          </p:cNvCxnSpPr>
          <p:nvPr/>
        </p:nvCxnSpPr>
        <p:spPr>
          <a:xfrm flipH="1" flipV="1">
            <a:off x="1567543" y="2012496"/>
            <a:ext cx="534577" cy="9035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710C5299-EE91-283B-310B-FF8D8FE38742}"/>
              </a:ext>
            </a:extLst>
          </p:cNvPr>
          <p:cNvCxnSpPr>
            <a:cxnSpLocks/>
            <a:stCxn id="6" idx="7"/>
          </p:cNvCxnSpPr>
          <p:nvPr/>
        </p:nvCxnSpPr>
        <p:spPr>
          <a:xfrm flipV="1">
            <a:off x="6880063" y="2012496"/>
            <a:ext cx="410644" cy="90355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869C5FD8-6FCC-D1D3-3CE0-F648EF126432}"/>
              </a:ext>
            </a:extLst>
          </p:cNvPr>
          <p:cNvSpPr txBox="1"/>
          <p:nvPr/>
        </p:nvSpPr>
        <p:spPr>
          <a:xfrm>
            <a:off x="740818" y="2310386"/>
            <a:ext cx="131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xxx.xxx.2.1</a:t>
            </a:r>
            <a:endParaRPr lang="zh-CN" altLang="en-US" sz="1400" b="1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9CB9129-B995-E050-7D58-7937A54FEF1D}"/>
              </a:ext>
            </a:extLst>
          </p:cNvPr>
          <p:cNvSpPr txBox="1"/>
          <p:nvPr/>
        </p:nvSpPr>
        <p:spPr>
          <a:xfrm>
            <a:off x="7138895" y="2310385"/>
            <a:ext cx="131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xxx.xxx.3.1</a:t>
            </a:r>
            <a:endParaRPr lang="zh-CN" altLang="en-US" sz="1400" b="1" dirty="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EAB3D89-6551-5BCD-CB6E-07DBCC4DECD5}"/>
              </a:ext>
            </a:extLst>
          </p:cNvPr>
          <p:cNvSpPr txBox="1"/>
          <p:nvPr/>
        </p:nvSpPr>
        <p:spPr>
          <a:xfrm>
            <a:off x="2067514" y="5662531"/>
            <a:ext cx="22928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xxx.xxx.1.10</a:t>
            </a:r>
          </a:p>
          <a:p>
            <a:r>
              <a:rPr lang="en-US" altLang="zh-CN" sz="1400" b="1" dirty="0"/>
              <a:t>Gateway: xxx.xxx.1.254</a:t>
            </a:r>
            <a:endParaRPr lang="zh-CN" altLang="en-US" sz="1400" b="1" dirty="0"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80ED6CA1-1F35-8C6D-59BE-8DC990396190}"/>
              </a:ext>
            </a:extLst>
          </p:cNvPr>
          <p:cNvCxnSpPr>
            <a:cxnSpLocks/>
            <a:stCxn id="7" idx="3"/>
            <a:endCxn id="42" idx="1"/>
          </p:cNvCxnSpPr>
          <p:nvPr/>
        </p:nvCxnSpPr>
        <p:spPr>
          <a:xfrm flipV="1">
            <a:off x="5588449" y="4918932"/>
            <a:ext cx="1939028" cy="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F4C9EACA-31F3-E254-8EB1-5F2973900BD6}"/>
              </a:ext>
            </a:extLst>
          </p:cNvPr>
          <p:cNvSpPr txBox="1"/>
          <p:nvPr/>
        </p:nvSpPr>
        <p:spPr>
          <a:xfrm>
            <a:off x="6961789" y="4322190"/>
            <a:ext cx="13185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FF0000"/>
                </a:solidFill>
              </a:rPr>
              <a:t>xxx.xxx.1.200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09B090C9-1D2B-80D0-53CD-296289881736}"/>
              </a:ext>
            </a:extLst>
          </p:cNvPr>
          <p:cNvSpPr/>
          <p:nvPr/>
        </p:nvSpPr>
        <p:spPr>
          <a:xfrm>
            <a:off x="7527477" y="4622977"/>
            <a:ext cx="636815" cy="59191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Host2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078CE28D-80A4-D4DA-823D-0F69BBE3DFCB}"/>
              </a:ext>
            </a:extLst>
          </p:cNvPr>
          <p:cNvCxnSpPr>
            <a:endCxn id="7" idx="3"/>
          </p:cNvCxnSpPr>
          <p:nvPr/>
        </p:nvCxnSpPr>
        <p:spPr>
          <a:xfrm flipH="1">
            <a:off x="5670096" y="5004707"/>
            <a:ext cx="1759404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5E3AC9D2-6D95-7191-1E41-BF3FE9277730}"/>
              </a:ext>
            </a:extLst>
          </p:cNvPr>
          <p:cNvCxnSpPr/>
          <p:nvPr/>
        </p:nvCxnSpPr>
        <p:spPr>
          <a:xfrm>
            <a:off x="4474029" y="5306786"/>
            <a:ext cx="0" cy="6123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54BF06A1-A91B-B805-089E-57592D65F4CF}"/>
              </a:ext>
            </a:extLst>
          </p:cNvPr>
          <p:cNvSpPr txBox="1"/>
          <p:nvPr/>
        </p:nvSpPr>
        <p:spPr>
          <a:xfrm>
            <a:off x="5666014" y="5185396"/>
            <a:ext cx="22928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rgbClr val="FF0000"/>
                </a:solidFill>
              </a:rPr>
              <a:t>Source: xxx.xxx.1.254</a:t>
            </a:r>
          </a:p>
          <a:p>
            <a:r>
              <a:rPr lang="en-US" altLang="zh-CN" sz="1400" b="1" dirty="0">
                <a:solidFill>
                  <a:srgbClr val="FF0000"/>
                </a:solidFill>
              </a:rPr>
              <a:t>Gateway: xxx.xxx.1.200</a:t>
            </a:r>
            <a:endParaRPr lang="zh-CN" alt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542096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  <p:bldP spid="10" grpId="0"/>
      <p:bldP spid="34" grpId="0"/>
      <p:bldP spid="35" grpId="0"/>
      <p:bldP spid="37" grpId="0"/>
      <p:bldP spid="40" grpId="0"/>
      <p:bldP spid="42" grpId="0" animBg="1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3CFE7-8C12-D248-B66C-93255A3E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第二章：网络协议与网络攻击</a:t>
            </a:r>
            <a:endParaRPr lang="en-CN" sz="3200" b="1" dirty="0">
              <a:solidFill>
                <a:schemeClr val="bg1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698FD2-DADD-B2C8-1645-96F181626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4025024" cy="444818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第一节：网络层协议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欺骗</a:t>
            </a:r>
            <a:endParaRPr lang="en-US" altLang="zh-C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重定向攻击</a:t>
            </a:r>
            <a:endParaRPr lang="en-US" altLang="zh-C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第二节：传输层协议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en-US" altLang="zh-C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UDP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UDP Flood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en-US" altLang="zh-C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C819061E-A1DE-E9DD-5FB5-2A3F776558A5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298558" y="1127542"/>
            <a:ext cx="8512479" cy="682935"/>
          </a:xfrm>
        </p:spPr>
        <p:txBody>
          <a:bodyPr/>
          <a:lstStyle/>
          <a:p>
            <a:r>
              <a:rPr lang="zh-CN" altLang="en-US" dirty="0"/>
              <a:t>内容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15E6D9F-933D-10E4-3E21-3A6AC0C7CAB0}"/>
              </a:ext>
            </a:extLst>
          </p:cNvPr>
          <p:cNvSpPr txBox="1">
            <a:spLocks/>
          </p:cNvSpPr>
          <p:nvPr/>
        </p:nvSpPr>
        <p:spPr bwMode="auto">
          <a:xfrm>
            <a:off x="4861120" y="2213867"/>
            <a:ext cx="4025024" cy="21269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257175" indent="-257175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p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rtl="0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b="1" dirty="0"/>
              <a:t>第三节：应用层协议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DHCP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DHCP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欺骗</a:t>
            </a:r>
            <a:endParaRPr lang="en-US" altLang="zh-C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DNS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DNS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欺骗</a:t>
            </a:r>
            <a:endParaRPr lang="en-US" altLang="zh-C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和</a:t>
            </a:r>
            <a:r>
              <a:rPr lang="en-US" altLang="zh-C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</a:t>
            </a:r>
            <a:r>
              <a:rPr lang="zh-C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协议</a:t>
            </a:r>
            <a:endParaRPr lang="en-US" altLang="zh-C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9120773"/>
      </p:ext>
    </p:extLst>
  </p:cSld>
  <p:clrMapOvr>
    <a:masterClrMapping/>
  </p:clrMapOvr>
  <p:transition>
    <p:split orient="vert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2C7377-2643-45C2-28DF-2A2387659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ICMP</a:t>
            </a:r>
            <a:r>
              <a:rPr lang="zh-CN" altLang="en-US" sz="3200" b="1" dirty="0">
                <a:solidFill>
                  <a:schemeClr val="bg1"/>
                </a:solidFill>
              </a:rPr>
              <a:t>重定向攻击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8DC56B-6019-7CDC-3A14-68603B85E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ICMP</a:t>
            </a:r>
            <a:r>
              <a:rPr lang="zh-CN" altLang="en-US" b="1" dirty="0"/>
              <a:t>重定向攻击的防御</a:t>
            </a:r>
            <a:endParaRPr lang="en-US" altLang="zh-CN" b="1" dirty="0"/>
          </a:p>
          <a:p>
            <a:pPr lvl="1"/>
            <a:r>
              <a:rPr lang="zh-CN" altLang="en-US" b="1" dirty="0"/>
              <a:t>禁止接收</a:t>
            </a:r>
            <a:r>
              <a:rPr lang="en-US" altLang="zh-CN" b="1" dirty="0"/>
              <a:t>ICMP</a:t>
            </a:r>
            <a:r>
              <a:rPr lang="zh-CN" altLang="en-US" b="1" dirty="0"/>
              <a:t>重定向数据包</a:t>
            </a:r>
            <a:endParaRPr lang="en-US" altLang="zh-CN" b="1" dirty="0"/>
          </a:p>
          <a:p>
            <a:pPr lvl="1"/>
            <a:r>
              <a:rPr lang="zh-CN" altLang="en-US" b="1" dirty="0"/>
              <a:t>硬件防火墙对</a:t>
            </a:r>
            <a:r>
              <a:rPr lang="en-US" altLang="zh-CN" b="1" dirty="0"/>
              <a:t>ICMP</a:t>
            </a:r>
            <a:r>
              <a:rPr lang="zh-CN" altLang="en-US" b="1" dirty="0"/>
              <a:t>数据包进行过滤</a:t>
            </a:r>
            <a:endParaRPr lang="en-US" altLang="zh-CN" b="1" dirty="0"/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B0E08FF-BEAE-8C73-1C01-2EBC2E0429E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ICMP</a:t>
            </a:r>
            <a:r>
              <a:rPr lang="zh-CN" altLang="en-US" dirty="0"/>
              <a:t>重定向攻击</a:t>
            </a:r>
          </a:p>
        </p:txBody>
      </p:sp>
    </p:spTree>
    <p:extLst>
      <p:ext uri="{BB962C8B-B14F-4D97-AF65-F5344CB8AC3E}">
        <p14:creationId xmlns:p14="http://schemas.microsoft.com/office/powerpoint/2010/main" val="174112873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9D4EA-3403-7D65-7B3E-6F442ACE4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网络协议与网络攻击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41370A-B9D9-2FA7-A372-831993DEE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7425" y="2686050"/>
            <a:ext cx="7169150" cy="1297815"/>
          </a:xfrm>
        </p:spPr>
        <p:txBody>
          <a:bodyPr/>
          <a:lstStyle/>
          <a:p>
            <a:r>
              <a:rPr lang="zh-CN" altLang="en-US" dirty="0"/>
              <a:t>第二节 传输层协议</a:t>
            </a: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FC0C3A42-0748-58BE-3E82-A2DEA170CEA2}"/>
              </a:ext>
            </a:extLst>
          </p:cNvPr>
          <p:cNvSpPr txBox="1">
            <a:spLocks/>
          </p:cNvSpPr>
          <p:nvPr/>
        </p:nvSpPr>
        <p:spPr bwMode="auto">
          <a:xfrm>
            <a:off x="3816350" y="3903889"/>
            <a:ext cx="3486604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 b="1" kern="12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400" dirty="0">
                <a:solidFill>
                  <a:srgbClr val="CF1E1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TCP</a:t>
            </a:r>
            <a:r>
              <a:rPr lang="zh-CN" altLang="en-US" sz="2400" dirty="0">
                <a:solidFill>
                  <a:srgbClr val="CF1E1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rgbClr val="CF1E1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UDP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849991"/>
      </p:ext>
    </p:extLst>
  </p:cSld>
  <p:clrMapOvr>
    <a:masterClrMapping/>
  </p:clrMapOvr>
  <p:transition>
    <p:split orient="vert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1BD163-4BC7-F112-7DB8-DFED36447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A2DC13-C80B-3809-D582-9C6BBF4C5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传输层的功能</a:t>
            </a:r>
            <a:endParaRPr lang="en-US" altLang="zh-CN" dirty="0"/>
          </a:p>
          <a:p>
            <a:pPr lvl="1"/>
            <a:r>
              <a:rPr lang="zh-CN" altLang="en-US" b="1" dirty="0"/>
              <a:t>定义应用层协议数据报文的端口号，提供端到端之间的连接</a:t>
            </a:r>
            <a:endParaRPr lang="en-US" altLang="zh-CN" b="1" dirty="0"/>
          </a:p>
          <a:p>
            <a:pPr lvl="1"/>
            <a:r>
              <a:rPr lang="zh-CN" altLang="en-US" b="1" dirty="0"/>
              <a:t>流量控制</a:t>
            </a:r>
            <a:endParaRPr lang="en-US" altLang="zh-CN" b="1" dirty="0"/>
          </a:p>
          <a:p>
            <a:pPr lvl="1"/>
            <a:r>
              <a:rPr lang="zh-CN" altLang="en-US" b="1" dirty="0"/>
              <a:t>对原始数据进行分段、纠错处理</a:t>
            </a:r>
            <a:endParaRPr lang="en-US" altLang="zh-CN" b="1" dirty="0"/>
          </a:p>
          <a:p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AC1E2E90-2D6A-217F-41B8-4F5FD6FE660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TCP</a:t>
            </a:r>
            <a:r>
              <a:rPr lang="zh-CN" altLang="en-US" dirty="0"/>
              <a:t>（</a:t>
            </a:r>
            <a:r>
              <a:rPr lang="en-US" altLang="zh-CN" dirty="0"/>
              <a:t>Transmission Control Protocol</a:t>
            </a:r>
            <a:r>
              <a:rPr lang="zh-CN" altLang="en-US" dirty="0"/>
              <a:t>）协议</a:t>
            </a:r>
          </a:p>
        </p:txBody>
      </p:sp>
    </p:spTree>
    <p:extLst>
      <p:ext uri="{BB962C8B-B14F-4D97-AF65-F5344CB8AC3E}">
        <p14:creationId xmlns:p14="http://schemas.microsoft.com/office/powerpoint/2010/main" val="190759035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33AA07-7C9E-A323-8A90-94E32A87E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B32DDF-CFF7-E8C3-4309-AA8836808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传输连接服务</a:t>
            </a:r>
            <a:endParaRPr lang="en-US" altLang="zh-CN" b="1" dirty="0"/>
          </a:p>
          <a:p>
            <a:pPr lvl="1"/>
            <a:r>
              <a:rPr lang="zh-CN" altLang="en-US" b="1" dirty="0"/>
              <a:t>针对会话层</a:t>
            </a:r>
            <a:endParaRPr lang="en-US" altLang="zh-CN" b="1" dirty="0"/>
          </a:p>
          <a:p>
            <a:pPr lvl="1"/>
            <a:r>
              <a:rPr lang="en-US" altLang="zh-CN" b="1" dirty="0"/>
              <a:t>TCP</a:t>
            </a:r>
            <a:r>
              <a:rPr lang="zh-CN" altLang="en-US" b="1" dirty="0"/>
              <a:t>特有，</a:t>
            </a:r>
            <a:r>
              <a:rPr lang="en-US" altLang="zh-CN" b="1" dirty="0"/>
              <a:t>UDP</a:t>
            </a:r>
            <a:r>
              <a:rPr lang="zh-CN" altLang="en-US" b="1" dirty="0"/>
              <a:t>没有</a:t>
            </a:r>
            <a:endParaRPr lang="en-US" altLang="zh-CN" b="1" dirty="0"/>
          </a:p>
          <a:p>
            <a:r>
              <a:rPr lang="zh-CN" altLang="en-US" b="1" dirty="0"/>
              <a:t>数据传输服务</a:t>
            </a:r>
            <a:endParaRPr lang="en-US" altLang="zh-CN" b="1" dirty="0"/>
          </a:p>
          <a:p>
            <a:pPr lvl="1"/>
            <a:r>
              <a:rPr lang="zh-CN" altLang="en-US" b="1" dirty="0"/>
              <a:t>流量控制</a:t>
            </a:r>
            <a:endParaRPr lang="en-US" altLang="zh-CN" b="1" dirty="0"/>
          </a:p>
          <a:p>
            <a:pPr lvl="1"/>
            <a:r>
              <a:rPr lang="zh-CN" altLang="en-US" b="1" dirty="0"/>
              <a:t>差错控制</a:t>
            </a:r>
            <a:endParaRPr lang="en-US" altLang="zh-CN" b="1" dirty="0"/>
          </a:p>
          <a:p>
            <a:pPr lvl="1"/>
            <a:r>
              <a:rPr lang="zh-CN" altLang="en-US" b="1" dirty="0"/>
              <a:t>序列控制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5D174792-0DF2-D856-7981-4663FAA060D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TCP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379504934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33AA07-7C9E-A323-8A90-94E32A87E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B32DDF-CFF7-E8C3-4309-AA8836808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传输层的</a:t>
            </a:r>
            <a:r>
              <a:rPr lang="en-US" altLang="zh-CN" b="1" dirty="0"/>
              <a:t>TCP</a:t>
            </a:r>
            <a:r>
              <a:rPr lang="zh-CN" altLang="en-US" b="1" dirty="0"/>
              <a:t>协议</a:t>
            </a:r>
            <a:endParaRPr lang="en-US" altLang="zh-CN" b="1" dirty="0"/>
          </a:p>
          <a:p>
            <a:pPr lvl="1"/>
            <a:r>
              <a:rPr lang="zh-CN" altLang="en-US" b="1" dirty="0"/>
              <a:t>要求数据在传输之前必须建立连接，数据传输完成后，必须释放连接</a:t>
            </a:r>
            <a:endParaRPr lang="en-US" altLang="zh-CN" b="1" dirty="0"/>
          </a:p>
          <a:p>
            <a:pPr lvl="1"/>
            <a:r>
              <a:rPr lang="zh-CN" altLang="en-US" b="1" dirty="0"/>
              <a:t>仅支持单播传输：在两个终端之间建立的点对点连接</a:t>
            </a:r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5D174792-0DF2-D856-7981-4663FAA060D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TCP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334717836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E921FD-76EE-B6C3-7FC5-77BA45122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C7C0DD-EEF2-AD71-5CAD-6D4FEDD17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70"/>
            <a:ext cx="8517155" cy="628068"/>
          </a:xfrm>
        </p:spPr>
        <p:txBody>
          <a:bodyPr/>
          <a:lstStyle/>
          <a:p>
            <a:r>
              <a:rPr lang="en-US" altLang="zh-CN" b="1" dirty="0"/>
              <a:t>TCP</a:t>
            </a:r>
            <a:r>
              <a:rPr lang="zh-CN" altLang="en-US" b="1" dirty="0"/>
              <a:t>的报文字段</a:t>
            </a:r>
            <a:endParaRPr lang="en-US" altLang="zh-CN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9E00123E-D49E-7131-C5D2-27AC61E3C24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TCP</a:t>
            </a:r>
            <a:r>
              <a:rPr lang="zh-CN" altLang="en-US" dirty="0"/>
              <a:t>协议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BCDC879-1E01-88D9-771C-E66FA3105B5F}"/>
              </a:ext>
            </a:extLst>
          </p:cNvPr>
          <p:cNvSpPr/>
          <p:nvPr/>
        </p:nvSpPr>
        <p:spPr>
          <a:xfrm>
            <a:off x="1545464" y="2841938"/>
            <a:ext cx="3292655" cy="32626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源端口号 </a:t>
            </a:r>
            <a:r>
              <a:rPr lang="en-US" altLang="zh-CN" sz="1600" b="1" dirty="0">
                <a:solidFill>
                  <a:schemeClr val="tx1"/>
                </a:solidFill>
              </a:rPr>
              <a:t>Source Port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16 bits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B0E47E2-E7BF-5E60-1A62-B7F5765EE24D}"/>
              </a:ext>
            </a:extLst>
          </p:cNvPr>
          <p:cNvSpPr/>
          <p:nvPr/>
        </p:nvSpPr>
        <p:spPr>
          <a:xfrm>
            <a:off x="4838119" y="2841937"/>
            <a:ext cx="3292655" cy="32626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目的端口号 </a:t>
            </a:r>
            <a:r>
              <a:rPr lang="en-US" altLang="zh-CN" sz="1600" b="1" dirty="0">
                <a:solidFill>
                  <a:schemeClr val="tx1"/>
                </a:solidFill>
              </a:rPr>
              <a:t>Destination Port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16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B101D55-D0D5-F310-1EC2-35A18B80E55A}"/>
              </a:ext>
            </a:extLst>
          </p:cNvPr>
          <p:cNvSpPr/>
          <p:nvPr/>
        </p:nvSpPr>
        <p:spPr>
          <a:xfrm>
            <a:off x="1545464" y="3245329"/>
            <a:ext cx="6585310" cy="32626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序号 </a:t>
            </a:r>
            <a:r>
              <a:rPr lang="en-US" altLang="zh-CN" sz="1600" b="1" dirty="0">
                <a:solidFill>
                  <a:schemeClr val="tx1"/>
                </a:solidFill>
              </a:rPr>
              <a:t>Sequence Number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32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D0ABB47-5D35-13C1-307C-01C9804220BE}"/>
              </a:ext>
            </a:extLst>
          </p:cNvPr>
          <p:cNvSpPr/>
          <p:nvPr/>
        </p:nvSpPr>
        <p:spPr>
          <a:xfrm>
            <a:off x="1545464" y="3648720"/>
            <a:ext cx="6585310" cy="32626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确认号 </a:t>
            </a:r>
            <a:r>
              <a:rPr lang="en-US" altLang="zh-CN" sz="1600" b="1" dirty="0">
                <a:solidFill>
                  <a:schemeClr val="tx1"/>
                </a:solidFill>
              </a:rPr>
              <a:t>Acknowledgment Number/ACK Number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32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290FE7E-90C3-7EDD-3B28-8B0181CB5D9B}"/>
              </a:ext>
            </a:extLst>
          </p:cNvPr>
          <p:cNvSpPr/>
          <p:nvPr/>
        </p:nvSpPr>
        <p:spPr>
          <a:xfrm>
            <a:off x="4838119" y="4052112"/>
            <a:ext cx="3292655" cy="100146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窗口大小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Windows Size Value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16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3BD332C-CE30-44CD-F0E9-20C15274DE24}"/>
              </a:ext>
            </a:extLst>
          </p:cNvPr>
          <p:cNvSpPr/>
          <p:nvPr/>
        </p:nvSpPr>
        <p:spPr>
          <a:xfrm>
            <a:off x="1545465" y="4052110"/>
            <a:ext cx="811368" cy="100147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600" b="1" dirty="0">
                <a:solidFill>
                  <a:schemeClr val="tx1"/>
                </a:solidFill>
              </a:rPr>
              <a:t>首部长度（</a:t>
            </a:r>
            <a:r>
              <a:rPr lang="en-US" altLang="zh-CN" sz="1600" b="1" dirty="0">
                <a:solidFill>
                  <a:schemeClr val="tx1"/>
                </a:solidFill>
              </a:rPr>
              <a:t>4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r>
              <a:rPr lang="en-US" altLang="zh-CN" sz="1600" b="1" dirty="0">
                <a:solidFill>
                  <a:schemeClr val="tx1"/>
                </a:solidFill>
              </a:rPr>
              <a:t>Header Length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BBDEC43-9C53-C39F-1E90-F886370D64BC}"/>
              </a:ext>
            </a:extLst>
          </p:cNvPr>
          <p:cNvSpPr/>
          <p:nvPr/>
        </p:nvSpPr>
        <p:spPr>
          <a:xfrm>
            <a:off x="2356833" y="4052110"/>
            <a:ext cx="910060" cy="100147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保留</a:t>
            </a:r>
            <a:r>
              <a:rPr lang="en-US" altLang="zh-CN" sz="1400" b="1" dirty="0">
                <a:solidFill>
                  <a:schemeClr val="tx1"/>
                </a:solidFill>
              </a:rPr>
              <a:t>Reserved</a:t>
            </a:r>
          </a:p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（</a:t>
            </a:r>
            <a:r>
              <a:rPr lang="en-US" altLang="zh-CN" sz="1400" b="1" dirty="0">
                <a:solidFill>
                  <a:schemeClr val="tx1"/>
                </a:solidFill>
              </a:rPr>
              <a:t>6</a:t>
            </a:r>
            <a:r>
              <a:rPr lang="zh-CN" altLang="en-US" sz="14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AEB0671-D766-6BD1-4D30-6B414FFF8F38}"/>
              </a:ext>
            </a:extLst>
          </p:cNvPr>
          <p:cNvSpPr/>
          <p:nvPr/>
        </p:nvSpPr>
        <p:spPr>
          <a:xfrm>
            <a:off x="3266893" y="4052106"/>
            <a:ext cx="261871" cy="100147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URG</a:t>
            </a:r>
            <a:r>
              <a:rPr lang="zh-CN" altLang="en-US" sz="1600" b="1" dirty="0">
                <a:solidFill>
                  <a:schemeClr val="tx1"/>
                </a:solidFill>
              </a:rPr>
              <a:t> </a:t>
            </a:r>
            <a:r>
              <a:rPr lang="en-US" altLang="zh-CN" sz="1600" b="1" dirty="0">
                <a:solidFill>
                  <a:schemeClr val="tx1"/>
                </a:solidFill>
              </a:rPr>
              <a:t>(1)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18DDB3E-8D57-2621-317A-795368C05C65}"/>
              </a:ext>
            </a:extLst>
          </p:cNvPr>
          <p:cNvSpPr/>
          <p:nvPr/>
        </p:nvSpPr>
        <p:spPr>
          <a:xfrm>
            <a:off x="3528764" y="4052107"/>
            <a:ext cx="261871" cy="100147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ACK (1)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0397168-113E-6374-1324-8FFDC516607C}"/>
              </a:ext>
            </a:extLst>
          </p:cNvPr>
          <p:cNvSpPr/>
          <p:nvPr/>
        </p:nvSpPr>
        <p:spPr>
          <a:xfrm>
            <a:off x="4576248" y="4052109"/>
            <a:ext cx="261871" cy="100147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FIN (1)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8A43A20-1843-9076-7FCD-5DE1F41B871C}"/>
              </a:ext>
            </a:extLst>
          </p:cNvPr>
          <p:cNvSpPr/>
          <p:nvPr/>
        </p:nvSpPr>
        <p:spPr>
          <a:xfrm>
            <a:off x="4314377" y="4052108"/>
            <a:ext cx="261871" cy="100147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SYN (1)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E2A2399-816E-C4CE-3937-A9D6D871CE2D}"/>
              </a:ext>
            </a:extLst>
          </p:cNvPr>
          <p:cNvSpPr/>
          <p:nvPr/>
        </p:nvSpPr>
        <p:spPr>
          <a:xfrm>
            <a:off x="4052506" y="4052109"/>
            <a:ext cx="261871" cy="100147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RST (1)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60C6879-476E-1B38-9C63-648F36B4D289}"/>
              </a:ext>
            </a:extLst>
          </p:cNvPr>
          <p:cNvSpPr/>
          <p:nvPr/>
        </p:nvSpPr>
        <p:spPr>
          <a:xfrm>
            <a:off x="3790635" y="4052107"/>
            <a:ext cx="261871" cy="100147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PSH (1)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BAAF38DF-C2B1-B20A-8CFA-F74D56EC9122}"/>
              </a:ext>
            </a:extLst>
          </p:cNvPr>
          <p:cNvSpPr/>
          <p:nvPr/>
        </p:nvSpPr>
        <p:spPr>
          <a:xfrm>
            <a:off x="1545463" y="5130698"/>
            <a:ext cx="3292655" cy="32626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校验和 </a:t>
            </a:r>
            <a:r>
              <a:rPr lang="en-US" altLang="zh-CN" sz="1600" b="1" dirty="0">
                <a:solidFill>
                  <a:schemeClr val="tx1"/>
                </a:solidFill>
              </a:rPr>
              <a:t>Checksum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16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0ED3F36-6A4C-2CA6-3322-554682FEE29D}"/>
              </a:ext>
            </a:extLst>
          </p:cNvPr>
          <p:cNvSpPr/>
          <p:nvPr/>
        </p:nvSpPr>
        <p:spPr>
          <a:xfrm>
            <a:off x="4838118" y="5130698"/>
            <a:ext cx="3292655" cy="32626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紧急指针 </a:t>
            </a:r>
            <a:r>
              <a:rPr lang="en-US" altLang="zh-CN" sz="1600" b="1" dirty="0">
                <a:solidFill>
                  <a:schemeClr val="tx1"/>
                </a:solidFill>
              </a:rPr>
              <a:t>Urgent Pointer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16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6A37CFE-C850-70D4-152B-40F46DB1327A}"/>
              </a:ext>
            </a:extLst>
          </p:cNvPr>
          <p:cNvSpPr/>
          <p:nvPr/>
        </p:nvSpPr>
        <p:spPr>
          <a:xfrm>
            <a:off x="1545463" y="5534122"/>
            <a:ext cx="6585310" cy="520021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选项 </a:t>
            </a:r>
            <a:r>
              <a:rPr lang="en-US" altLang="zh-CN" sz="1600" b="1" dirty="0">
                <a:solidFill>
                  <a:schemeClr val="tx1"/>
                </a:solidFill>
              </a:rPr>
              <a:t>Options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32</a:t>
            </a:r>
            <a:r>
              <a:rPr lang="zh-CN" altLang="en-US" sz="1600" b="1" dirty="0">
                <a:solidFill>
                  <a:schemeClr val="tx1"/>
                </a:solidFill>
              </a:rPr>
              <a:t>整数倍）</a:t>
            </a:r>
          </a:p>
        </p:txBody>
      </p:sp>
      <p:sp>
        <p:nvSpPr>
          <p:cNvPr id="21" name="左大括号 20">
            <a:extLst>
              <a:ext uri="{FF2B5EF4-FFF2-40B4-BE49-F238E27FC236}">
                <a16:creationId xmlns:a16="http://schemas.microsoft.com/office/drawing/2014/main" id="{6A9EBFB9-0BD5-4758-A542-0085FEF26407}"/>
              </a:ext>
            </a:extLst>
          </p:cNvPr>
          <p:cNvSpPr/>
          <p:nvPr/>
        </p:nvSpPr>
        <p:spPr>
          <a:xfrm>
            <a:off x="1206316" y="2841937"/>
            <a:ext cx="317680" cy="2615026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4A2864C-068E-FC87-3D37-62C67852035D}"/>
              </a:ext>
            </a:extLst>
          </p:cNvPr>
          <p:cNvSpPr txBox="1"/>
          <p:nvPr/>
        </p:nvSpPr>
        <p:spPr>
          <a:xfrm>
            <a:off x="81699" y="3974985"/>
            <a:ext cx="1263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定长</a:t>
            </a:r>
            <a:endParaRPr lang="en-US" altLang="zh-CN" sz="1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20 bytes</a:t>
            </a:r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2CA463C-1BE1-824A-039D-EF07AD9746E3}"/>
              </a:ext>
            </a:extLst>
          </p:cNvPr>
          <p:cNvSpPr/>
          <p:nvPr/>
        </p:nvSpPr>
        <p:spPr>
          <a:xfrm>
            <a:off x="1545463" y="6131302"/>
            <a:ext cx="6585310" cy="52002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数据 </a:t>
            </a:r>
            <a:r>
              <a:rPr lang="en-US" altLang="zh-CN" sz="1600" b="1" dirty="0">
                <a:solidFill>
                  <a:schemeClr val="tx1"/>
                </a:solidFill>
              </a:rPr>
              <a:t>Data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24" name="左大括号 23">
            <a:extLst>
              <a:ext uri="{FF2B5EF4-FFF2-40B4-BE49-F238E27FC236}">
                <a16:creationId xmlns:a16="http://schemas.microsoft.com/office/drawing/2014/main" id="{1DAE7C32-6219-1F2E-F0D7-BCF30F01819D}"/>
              </a:ext>
            </a:extLst>
          </p:cNvPr>
          <p:cNvSpPr/>
          <p:nvPr/>
        </p:nvSpPr>
        <p:spPr>
          <a:xfrm>
            <a:off x="1206316" y="5534121"/>
            <a:ext cx="317680" cy="1117201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869C4AC-FFD1-49DF-C0B5-01500918174D}"/>
              </a:ext>
            </a:extLst>
          </p:cNvPr>
          <p:cNvSpPr txBox="1"/>
          <p:nvPr/>
        </p:nvSpPr>
        <p:spPr>
          <a:xfrm>
            <a:off x="620147" y="5923444"/>
            <a:ext cx="6186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变长</a:t>
            </a:r>
          </a:p>
        </p:txBody>
      </p:sp>
      <p:sp>
        <p:nvSpPr>
          <p:cNvPr id="26" name="右大括号 25">
            <a:extLst>
              <a:ext uri="{FF2B5EF4-FFF2-40B4-BE49-F238E27FC236}">
                <a16:creationId xmlns:a16="http://schemas.microsoft.com/office/drawing/2014/main" id="{45E94CE9-AFF8-5F6B-FF0B-49C10908ADAA}"/>
              </a:ext>
            </a:extLst>
          </p:cNvPr>
          <p:cNvSpPr/>
          <p:nvPr/>
        </p:nvSpPr>
        <p:spPr>
          <a:xfrm>
            <a:off x="8152240" y="2841937"/>
            <a:ext cx="352111" cy="3212206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3AFC737-C56F-B7B0-55F8-FD649C360A70}"/>
              </a:ext>
            </a:extLst>
          </p:cNvPr>
          <p:cNvSpPr txBox="1"/>
          <p:nvPr/>
        </p:nvSpPr>
        <p:spPr>
          <a:xfrm>
            <a:off x="8448287" y="4262177"/>
            <a:ext cx="6140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首部</a:t>
            </a:r>
          </a:p>
        </p:txBody>
      </p:sp>
    </p:spTree>
    <p:extLst>
      <p:ext uri="{BB962C8B-B14F-4D97-AF65-F5344CB8AC3E}">
        <p14:creationId xmlns:p14="http://schemas.microsoft.com/office/powerpoint/2010/main" val="111160178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3" grpId="0" animBg="1"/>
      <p:bldP spid="24" grpId="0" animBg="1"/>
      <p:bldP spid="25" grpId="0"/>
      <p:bldP spid="26" grpId="0" animBg="1"/>
      <p:bldP spid="2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B28DA3-DA6F-9D98-8351-375E4182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E76352-25AB-252F-ACB4-A625EF2CED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418751"/>
          </a:xfrm>
        </p:spPr>
        <p:txBody>
          <a:bodyPr/>
          <a:lstStyle/>
          <a:p>
            <a:r>
              <a:rPr lang="en-US" altLang="zh-CN" b="1" dirty="0"/>
              <a:t>TCP</a:t>
            </a:r>
            <a:r>
              <a:rPr lang="zh-CN" altLang="en-US" b="1" dirty="0"/>
              <a:t>的报文字段</a:t>
            </a:r>
            <a:endParaRPr lang="en-US" altLang="zh-CN" b="1" dirty="0"/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源端口号：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0~65535</a:t>
            </a:r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目的端口号：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0~65535</a:t>
            </a:r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序号：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连接中传送的数据流中的每一个字节都编上一个序号。当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SYN=0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时，序号字段的值则指的是本报文段所发送的数据的第一个字节的序号；当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SYN=1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时，是初始序列值（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ISN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确认号：期望收到对方的下一个报文段的数据的第一个字节的序号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首部长度：数据偏移，它指出报文数据处距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报头的起始处有多远（因为选项是可变长度，因此需要定位），单位为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bytes</a:t>
            </a:r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保留：未使用，置零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接收窗口大小：用于控制对方发送的数据量，单位是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byte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连接的一端根据设置的缓存空间大小确定自己的接收窗口大小，然后通知对方以确定对方的发送窗口的上限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校验和：用于确认传输数据是否有损坏，收发两端计算出来的值必须相同，若不同则丢弃该数据包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紧急指针字段：指出在本报文段中的紧急数据的最后一个字节的序号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选项：长度可变，但必须是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 bits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bytes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）的整数倍，最长可达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 bytes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5901FFB-AD88-404E-7E31-098C824027C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TCP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366282865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B28DA3-DA6F-9D98-8351-375E4182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E76352-25AB-252F-ACB4-A625EF2CE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TCP</a:t>
            </a:r>
            <a:r>
              <a:rPr lang="zh-CN" altLang="en-US" b="1" dirty="0"/>
              <a:t>的报文字段</a:t>
            </a:r>
            <a:endParaRPr lang="en-US" altLang="zh-CN" b="1" dirty="0"/>
          </a:p>
          <a:p>
            <a:pPr lvl="1"/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URG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：表示是否包含紧急数据，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URG=1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时，后续的紧急指针才有效。它告诉系统此报文段中有紧急数据，应尽快传送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：确认比特，只有当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ACK=1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时，确认字段才有效。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规定建立连接后，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必须为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  <a:p>
            <a:pPr lvl="1"/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PSH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：推送比特，告诉接收方收到该报文时，是否应该立刻将该报文推送给上层。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PSH=1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时，需要立刻推给上层，而不是缓存起来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RST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：复位比特，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RST=1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是表示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连接出现严重差错（主机崩溃等原因），必须释放连接再重新建立连接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：同步比特，建立连接时使用。当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SYN=1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ACK=0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时，表示这是一个请求建立连接的报文段；当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SYN=1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ACK=1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时，表示对方同意建立连接。只有在前两次握手的时候，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SNY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才置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，否则为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  <a:p>
            <a:pPr lvl="1"/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：终止比特，用来释放一个连接。当</a:t>
            </a:r>
            <a:r>
              <a:rPr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SYN=1</a:t>
            </a:r>
            <a:r>
              <a:rPr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时，表示数据已发送完成，要求释放连接</a:t>
            </a:r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5901FFB-AD88-404E-7E31-098C824027C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TCP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90943399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CD9AA2-2BDF-01F8-A436-CF3647C02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51AE9D-1960-5AC8-9B67-F7546FD08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407825"/>
          </a:xfrm>
        </p:spPr>
        <p:txBody>
          <a:bodyPr/>
          <a:lstStyle/>
          <a:p>
            <a:r>
              <a:rPr lang="zh-CN" altLang="en-US" b="1" dirty="0"/>
              <a:t>常见的</a:t>
            </a:r>
            <a:r>
              <a:rPr lang="en-US" altLang="zh-CN" b="1" dirty="0"/>
              <a:t>TCP</a:t>
            </a:r>
            <a:r>
              <a:rPr lang="zh-CN" altLang="en-US" b="1" dirty="0"/>
              <a:t>端口号</a:t>
            </a:r>
            <a:endParaRPr lang="en-US" altLang="zh-CN" b="1" dirty="0"/>
          </a:p>
          <a:p>
            <a:pPr lvl="1"/>
            <a:r>
              <a:rPr lang="en-US" altLang="zh-CN" sz="1600" b="1" dirty="0"/>
              <a:t>21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FTP</a:t>
            </a:r>
          </a:p>
          <a:p>
            <a:pPr lvl="1"/>
            <a:r>
              <a:rPr lang="en-US" altLang="zh-CN" sz="1600" b="1" dirty="0"/>
              <a:t>22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SSH (S</a:t>
            </a:r>
            <a:r>
              <a:rPr lang="en-US" altLang="zh-CN" sz="1600" dirty="0"/>
              <a:t>ecure</a:t>
            </a:r>
            <a:r>
              <a:rPr lang="en-US" altLang="zh-CN" sz="1600" b="1" dirty="0"/>
              <a:t> Sh</a:t>
            </a:r>
            <a:r>
              <a:rPr lang="en-US" altLang="zh-CN" sz="1600" dirty="0"/>
              <a:t>ell</a:t>
            </a:r>
            <a:r>
              <a:rPr lang="en-US" altLang="zh-CN" sz="1600" b="1" dirty="0"/>
              <a:t>)</a:t>
            </a:r>
            <a:r>
              <a:rPr lang="zh-CN" altLang="en-US" sz="1600" b="1" dirty="0"/>
              <a:t>、</a:t>
            </a:r>
            <a:r>
              <a:rPr lang="en-US" altLang="zh-CN" sz="1600" b="1" dirty="0"/>
              <a:t>SFTP (SSH FTP)</a:t>
            </a:r>
          </a:p>
          <a:p>
            <a:pPr lvl="1"/>
            <a:r>
              <a:rPr lang="en-US" altLang="zh-CN" sz="1600" b="1" dirty="0"/>
              <a:t>23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Telnet</a:t>
            </a:r>
          </a:p>
          <a:p>
            <a:pPr lvl="1"/>
            <a:r>
              <a:rPr lang="en-US" altLang="zh-CN" sz="1600" b="1" dirty="0"/>
              <a:t>25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SMTP</a:t>
            </a:r>
          </a:p>
          <a:p>
            <a:pPr lvl="1"/>
            <a:r>
              <a:rPr lang="en-US" altLang="zh-CN" sz="1600" b="1" dirty="0"/>
              <a:t>53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DNS</a:t>
            </a:r>
            <a:r>
              <a:rPr lang="zh-CN" altLang="en-US" sz="1600" b="1" dirty="0"/>
              <a:t>（服务器之间的传输层选用</a:t>
            </a:r>
            <a:r>
              <a:rPr lang="en-US" altLang="zh-CN" sz="1600" b="1" dirty="0"/>
              <a:t>TCP</a:t>
            </a:r>
            <a:r>
              <a:rPr lang="zh-CN" altLang="en-US" sz="1600" b="1" dirty="0"/>
              <a:t>，客户机到服务器一般是</a:t>
            </a:r>
            <a:r>
              <a:rPr lang="en-US" altLang="zh-CN" sz="1600" b="1" dirty="0"/>
              <a:t>UDP</a:t>
            </a:r>
            <a:r>
              <a:rPr lang="zh-CN" altLang="en-US" sz="1600" b="1" dirty="0"/>
              <a:t>）</a:t>
            </a:r>
            <a:endParaRPr lang="en-US" altLang="zh-CN" sz="1600" b="1" dirty="0"/>
          </a:p>
          <a:p>
            <a:pPr lvl="1"/>
            <a:r>
              <a:rPr lang="en-US" altLang="zh-CN" sz="1600" b="1" dirty="0"/>
              <a:t>80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HTTP</a:t>
            </a:r>
          </a:p>
          <a:p>
            <a:pPr lvl="1"/>
            <a:r>
              <a:rPr lang="en-US" altLang="zh-CN" sz="1600" b="1" dirty="0"/>
              <a:t>110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POP3 (Post Office Protocol Version 3)</a:t>
            </a:r>
          </a:p>
          <a:p>
            <a:pPr lvl="1"/>
            <a:r>
              <a:rPr lang="en-US" altLang="zh-CN" sz="1600" b="1" dirty="0"/>
              <a:t>143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IMAP4 (Internet Message Access Protocol Version 4)</a:t>
            </a:r>
          </a:p>
          <a:p>
            <a:pPr lvl="1"/>
            <a:r>
              <a:rPr lang="en-US" altLang="zh-CN" sz="1600" b="1" dirty="0"/>
              <a:t>443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HTTPS</a:t>
            </a:r>
          </a:p>
          <a:p>
            <a:pPr lvl="1"/>
            <a:r>
              <a:rPr lang="en-US" altLang="zh-CN" sz="1600" b="1" dirty="0"/>
              <a:t>3306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MySQL</a:t>
            </a:r>
          </a:p>
          <a:p>
            <a:pPr lvl="1"/>
            <a:r>
              <a:rPr lang="en-US" altLang="zh-CN" sz="1600" b="1" dirty="0"/>
              <a:t>3389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RDP (Remote Desktop Protocol)</a:t>
            </a:r>
            <a:endParaRPr lang="zh-CN" altLang="en-US" sz="1600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A25E1824-C9AF-610F-BFF9-5C63DB371B8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TCP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1550412810"/>
      </p:ext>
    </p:extLst>
  </p:cSld>
  <p:clrMapOvr>
    <a:masterClrMapping/>
  </p:clrMapOvr>
  <p:transition>
    <p:split orient="vert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901DC3-05F9-489D-6171-D7E2435E0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717FA0-A821-F9A9-2700-AB66B0C0B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/>
              <a:t>TCP</a:t>
            </a:r>
            <a:r>
              <a:rPr lang="zh-CN" altLang="en-US" b="1" dirty="0"/>
              <a:t>建立连接的三次握手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7A1DBB4-9203-E1E5-E660-AD0FC407B7C2}"/>
              </a:ext>
            </a:extLst>
          </p:cNvPr>
          <p:cNvCxnSpPr>
            <a:cxnSpLocks/>
          </p:cNvCxnSpPr>
          <p:nvPr/>
        </p:nvCxnSpPr>
        <p:spPr>
          <a:xfrm>
            <a:off x="1818527" y="2101065"/>
            <a:ext cx="0" cy="346239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D9BC76D4-7DA3-6700-7C1A-ADBC146218B5}"/>
              </a:ext>
            </a:extLst>
          </p:cNvPr>
          <p:cNvSpPr txBox="1"/>
          <p:nvPr/>
        </p:nvSpPr>
        <p:spPr>
          <a:xfrm>
            <a:off x="1422252" y="1653216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Client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391519EA-B9EE-F926-96D3-A1B3D2CB6D82}"/>
              </a:ext>
            </a:extLst>
          </p:cNvPr>
          <p:cNvCxnSpPr>
            <a:cxnSpLocks/>
          </p:cNvCxnSpPr>
          <p:nvPr/>
        </p:nvCxnSpPr>
        <p:spPr>
          <a:xfrm>
            <a:off x="7491575" y="2145586"/>
            <a:ext cx="0" cy="346239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C9D5B749-5C4C-A0ED-2E43-887F5A3FDDA6}"/>
              </a:ext>
            </a:extLst>
          </p:cNvPr>
          <p:cNvSpPr txBox="1"/>
          <p:nvPr/>
        </p:nvSpPr>
        <p:spPr>
          <a:xfrm>
            <a:off x="7095300" y="1656640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Server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663B3E6E-1305-4EF9-93FA-8FDCB0ACA7DA}"/>
              </a:ext>
            </a:extLst>
          </p:cNvPr>
          <p:cNvCxnSpPr/>
          <p:nvPr/>
        </p:nvCxnSpPr>
        <p:spPr>
          <a:xfrm>
            <a:off x="1931542" y="2145586"/>
            <a:ext cx="5435029" cy="335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A225834-4FEE-22D6-38D7-881827370AB9}"/>
              </a:ext>
            </a:extLst>
          </p:cNvPr>
          <p:cNvSpPr txBox="1"/>
          <p:nvPr/>
        </p:nvSpPr>
        <p:spPr>
          <a:xfrm>
            <a:off x="2383481" y="1800182"/>
            <a:ext cx="1919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发送请求建立连接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E606E65-36D4-ACBA-10C8-CA3B35F8F49A}"/>
              </a:ext>
            </a:extLst>
          </p:cNvPr>
          <p:cNvSpPr txBox="1"/>
          <p:nvPr/>
        </p:nvSpPr>
        <p:spPr>
          <a:xfrm>
            <a:off x="4798031" y="1976309"/>
            <a:ext cx="16644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B05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= 1,</a:t>
            </a:r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seq = x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68045FE0-368C-B44A-0944-89B2E1FC8051}"/>
              </a:ext>
            </a:extLst>
          </p:cNvPr>
          <p:cNvCxnSpPr>
            <a:cxnSpLocks/>
          </p:cNvCxnSpPr>
          <p:nvPr/>
        </p:nvCxnSpPr>
        <p:spPr>
          <a:xfrm flipH="1">
            <a:off x="1931541" y="3397689"/>
            <a:ext cx="5435029" cy="4579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AAEFBF8-F1AF-62DB-4172-BE87692A523F}"/>
              </a:ext>
            </a:extLst>
          </p:cNvPr>
          <p:cNvSpPr txBox="1"/>
          <p:nvPr/>
        </p:nvSpPr>
        <p:spPr>
          <a:xfrm>
            <a:off x="2036000" y="3290421"/>
            <a:ext cx="2818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B05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= 1,</a:t>
            </a:r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solidFill>
                  <a:srgbClr val="00B05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= 1, ack = x + 1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1130E2E-663F-491D-E81F-6297E357BB61}"/>
              </a:ext>
            </a:extLst>
          </p:cNvPr>
          <p:cNvSpPr txBox="1"/>
          <p:nvPr/>
        </p:nvSpPr>
        <p:spPr>
          <a:xfrm>
            <a:off x="5550259" y="3119171"/>
            <a:ext cx="10436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确认请求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4D4E438-8DA7-B1AA-F334-A82BF114A2A6}"/>
              </a:ext>
            </a:extLst>
          </p:cNvPr>
          <p:cNvSpPr txBox="1"/>
          <p:nvPr/>
        </p:nvSpPr>
        <p:spPr>
          <a:xfrm>
            <a:off x="3246636" y="3707504"/>
            <a:ext cx="801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seq = y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E9035929-5564-F35D-4E0E-0AA8B36B7036}"/>
              </a:ext>
            </a:extLst>
          </p:cNvPr>
          <p:cNvCxnSpPr/>
          <p:nvPr/>
        </p:nvCxnSpPr>
        <p:spPr>
          <a:xfrm>
            <a:off x="1931541" y="4860146"/>
            <a:ext cx="5435029" cy="335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61258989-6EA4-E0F0-1CDA-70050143E622}"/>
              </a:ext>
            </a:extLst>
          </p:cNvPr>
          <p:cNvSpPr txBox="1"/>
          <p:nvPr/>
        </p:nvSpPr>
        <p:spPr>
          <a:xfrm>
            <a:off x="2383482" y="4511222"/>
            <a:ext cx="7398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确认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347458C-8B3D-62A1-0056-33E46B839BE9}"/>
              </a:ext>
            </a:extLst>
          </p:cNvPr>
          <p:cNvSpPr txBox="1"/>
          <p:nvPr/>
        </p:nvSpPr>
        <p:spPr>
          <a:xfrm>
            <a:off x="4256678" y="4680499"/>
            <a:ext cx="30262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B05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= 1, ack = y + 1, seq = x + 1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B9952F9-A82E-B34D-3FF6-A8B3E569A355}"/>
              </a:ext>
            </a:extLst>
          </p:cNvPr>
          <p:cNvSpPr txBox="1"/>
          <p:nvPr/>
        </p:nvSpPr>
        <p:spPr>
          <a:xfrm>
            <a:off x="6771144" y="1296972"/>
            <a:ext cx="1440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开启</a:t>
            </a:r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HTTP</a:t>
            </a:r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服务</a:t>
            </a:r>
          </a:p>
        </p:txBody>
      </p:sp>
    </p:spTree>
    <p:extLst>
      <p:ext uri="{BB962C8B-B14F-4D97-AF65-F5344CB8AC3E}">
        <p14:creationId xmlns:p14="http://schemas.microsoft.com/office/powerpoint/2010/main" val="380237697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5" grpId="0"/>
      <p:bldP spid="16" grpId="0"/>
      <p:bldP spid="19" grpId="0"/>
      <p:bldP spid="20" grpId="0"/>
      <p:bldP spid="21" grpId="0"/>
      <p:bldP spid="24" grpId="0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3CFE7-8C12-D248-B66C-93255A3E6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第二章：网络协议与网络攻击</a:t>
            </a:r>
            <a:endParaRPr lang="en-CN" sz="3200" b="1" dirty="0">
              <a:solidFill>
                <a:schemeClr val="bg1"/>
              </a:solidFill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C819061E-A1DE-E9DD-5FB5-2A3F776558A5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298558" y="1127542"/>
            <a:ext cx="8512479" cy="682935"/>
          </a:xfrm>
        </p:spPr>
        <p:txBody>
          <a:bodyPr/>
          <a:lstStyle/>
          <a:p>
            <a:r>
              <a:rPr lang="zh-CN" altLang="en-US" dirty="0"/>
              <a:t>内容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FF5B7A73-F606-8981-624E-389D1ADD1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2"/>
              </a:buClr>
              <a:buSzPct val="80000"/>
              <a:buFont typeface="Wingdings" panose="05000000000000000000" pitchFamily="2" charset="2"/>
              <a:buChar char="p"/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课程目标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</a:pPr>
            <a:r>
              <a:rPr lang="zh-CN" altLang="en-US" sz="1600" b="1" dirty="0"/>
              <a:t>学习几种网络协议的结构和原理</a:t>
            </a:r>
            <a:endParaRPr lang="en-US" altLang="zh-CN" sz="1600" b="1" dirty="0"/>
          </a:p>
          <a:p>
            <a:pPr lvl="1"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</a:pPr>
            <a:r>
              <a:rPr lang="zh-CN" altLang="en-US" sz="1600" b="1" dirty="0"/>
              <a:t>学习各协议在安全上的潜在风险以及易遭受的攻击方式</a:t>
            </a:r>
            <a:endParaRPr lang="en-US" altLang="zh-CN" sz="1600" b="1" dirty="0"/>
          </a:p>
          <a:p>
            <a:pPr lvl="1"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</a:pPr>
            <a:r>
              <a:rPr lang="zh-CN" altLang="en-US" sz="1600" b="1" dirty="0"/>
              <a:t>学习如何实施简单的网络攻击</a:t>
            </a:r>
            <a:endParaRPr lang="en-US" altLang="zh-CN" sz="1600" b="1" dirty="0"/>
          </a:p>
          <a:p>
            <a:pPr lvl="1"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</a:pP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学习使用虚拟机</a:t>
            </a:r>
            <a:r>
              <a:rPr lang="en-US" altLang="zh-CN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Vmware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、网络仿真工具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GNS3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搭建实验环境</a:t>
            </a:r>
            <a:endParaRPr lang="en-US" altLang="zh-C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</a:pP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学习使用抓包软件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Wireshark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分析网络流量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1772144"/>
      </p:ext>
    </p:extLst>
  </p:cSld>
  <p:clrMapOvr>
    <a:masterClrMapping/>
  </p:clrMapOvr>
  <p:transition>
    <p:split orient="vert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901DC3-05F9-489D-6171-D7E2435E0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717FA0-A821-F9A9-2700-AB66B0C0B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/>
              <a:t>TCP</a:t>
            </a:r>
            <a:r>
              <a:rPr lang="zh-CN" altLang="en-US" b="1" dirty="0"/>
              <a:t>释放连接的四次挥手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7A1DBB4-9203-E1E5-E660-AD0FC407B7C2}"/>
              </a:ext>
            </a:extLst>
          </p:cNvPr>
          <p:cNvCxnSpPr>
            <a:cxnSpLocks/>
          </p:cNvCxnSpPr>
          <p:nvPr/>
        </p:nvCxnSpPr>
        <p:spPr>
          <a:xfrm>
            <a:off x="1818527" y="2101065"/>
            <a:ext cx="0" cy="415589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D9BC76D4-7DA3-6700-7C1A-ADBC146218B5}"/>
              </a:ext>
            </a:extLst>
          </p:cNvPr>
          <p:cNvSpPr txBox="1"/>
          <p:nvPr/>
        </p:nvSpPr>
        <p:spPr>
          <a:xfrm>
            <a:off x="1422252" y="1653216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Client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391519EA-B9EE-F926-96D3-A1B3D2CB6D82}"/>
              </a:ext>
            </a:extLst>
          </p:cNvPr>
          <p:cNvCxnSpPr>
            <a:cxnSpLocks/>
          </p:cNvCxnSpPr>
          <p:nvPr/>
        </p:nvCxnSpPr>
        <p:spPr>
          <a:xfrm>
            <a:off x="7491575" y="2145586"/>
            <a:ext cx="0" cy="42038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C9D5B749-5C4C-A0ED-2E43-887F5A3FDDA6}"/>
              </a:ext>
            </a:extLst>
          </p:cNvPr>
          <p:cNvSpPr txBox="1"/>
          <p:nvPr/>
        </p:nvSpPr>
        <p:spPr>
          <a:xfrm>
            <a:off x="7095300" y="1656640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Server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663B3E6E-1305-4EF9-93FA-8FDCB0ACA7DA}"/>
              </a:ext>
            </a:extLst>
          </p:cNvPr>
          <p:cNvCxnSpPr/>
          <p:nvPr/>
        </p:nvCxnSpPr>
        <p:spPr>
          <a:xfrm>
            <a:off x="1921791" y="3642622"/>
            <a:ext cx="5435029" cy="335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5E606E65-36D4-ACBA-10C8-CA3B35F8F49A}"/>
              </a:ext>
            </a:extLst>
          </p:cNvPr>
          <p:cNvSpPr txBox="1"/>
          <p:nvPr/>
        </p:nvSpPr>
        <p:spPr>
          <a:xfrm>
            <a:off x="2273365" y="3269355"/>
            <a:ext cx="1755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B05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FIN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= 1,</a:t>
            </a:r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 = 1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68045FE0-368C-B44A-0944-89B2E1FC8051}"/>
              </a:ext>
            </a:extLst>
          </p:cNvPr>
          <p:cNvCxnSpPr>
            <a:cxnSpLocks/>
          </p:cNvCxnSpPr>
          <p:nvPr/>
        </p:nvCxnSpPr>
        <p:spPr>
          <a:xfrm flipH="1">
            <a:off x="1885369" y="4436850"/>
            <a:ext cx="5471449" cy="4765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E9035929-5564-F35D-4E0E-0AA8B36B7036}"/>
              </a:ext>
            </a:extLst>
          </p:cNvPr>
          <p:cNvCxnSpPr/>
          <p:nvPr/>
        </p:nvCxnSpPr>
        <p:spPr>
          <a:xfrm>
            <a:off x="1921791" y="5831579"/>
            <a:ext cx="5435029" cy="335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4347458C-8B3D-62A1-0056-33E46B839BE9}"/>
              </a:ext>
            </a:extLst>
          </p:cNvPr>
          <p:cNvSpPr txBox="1"/>
          <p:nvPr/>
        </p:nvSpPr>
        <p:spPr>
          <a:xfrm>
            <a:off x="2515607" y="5564114"/>
            <a:ext cx="30262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B05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= 1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B9952F9-A82E-B34D-3FF6-A8B3E569A355}"/>
              </a:ext>
            </a:extLst>
          </p:cNvPr>
          <p:cNvSpPr txBox="1"/>
          <p:nvPr/>
        </p:nvSpPr>
        <p:spPr>
          <a:xfrm>
            <a:off x="6771144" y="1296972"/>
            <a:ext cx="1440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开启</a:t>
            </a:r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HTTP</a:t>
            </a:r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服务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269FB425-123A-53B5-EB6A-2A045D149431}"/>
              </a:ext>
            </a:extLst>
          </p:cNvPr>
          <p:cNvCxnSpPr>
            <a:cxnSpLocks/>
          </p:cNvCxnSpPr>
          <p:nvPr/>
        </p:nvCxnSpPr>
        <p:spPr>
          <a:xfrm flipH="1" flipV="1">
            <a:off x="1901117" y="2205556"/>
            <a:ext cx="5455704" cy="3024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D81BA09F-DA6F-FF2B-5DBF-96CB6420C88E}"/>
              </a:ext>
            </a:extLst>
          </p:cNvPr>
          <p:cNvSpPr txBox="1"/>
          <p:nvPr/>
        </p:nvSpPr>
        <p:spPr>
          <a:xfrm>
            <a:off x="5913145" y="1838071"/>
            <a:ext cx="10436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传输数据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59E0BE23-5429-97A1-7C0E-1A7E973346CD}"/>
              </a:ext>
            </a:extLst>
          </p:cNvPr>
          <p:cNvCxnSpPr>
            <a:cxnSpLocks/>
          </p:cNvCxnSpPr>
          <p:nvPr/>
        </p:nvCxnSpPr>
        <p:spPr>
          <a:xfrm>
            <a:off x="1921791" y="2846417"/>
            <a:ext cx="543502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71676BFD-0108-8108-F427-2E6F87FDC5D5}"/>
              </a:ext>
            </a:extLst>
          </p:cNvPr>
          <p:cNvSpPr txBox="1"/>
          <p:nvPr/>
        </p:nvSpPr>
        <p:spPr>
          <a:xfrm>
            <a:off x="2664454" y="2475712"/>
            <a:ext cx="31731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当数据传输完成  </a:t>
            </a:r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ACK  </a:t>
            </a:r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控制报文</a:t>
            </a: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8BFB9C45-09C5-C828-6B44-A74CD6454BA0}"/>
              </a:ext>
            </a:extLst>
          </p:cNvPr>
          <p:cNvCxnSpPr>
            <a:cxnSpLocks/>
          </p:cNvCxnSpPr>
          <p:nvPr/>
        </p:nvCxnSpPr>
        <p:spPr>
          <a:xfrm flipH="1">
            <a:off x="1885370" y="5010751"/>
            <a:ext cx="5471449" cy="4765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AD036520-D5B1-8283-E1D8-08E483FDD048}"/>
              </a:ext>
            </a:extLst>
          </p:cNvPr>
          <p:cNvSpPr txBox="1"/>
          <p:nvPr/>
        </p:nvSpPr>
        <p:spPr>
          <a:xfrm>
            <a:off x="4045892" y="4864975"/>
            <a:ext cx="17469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B05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FIN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= 1,</a:t>
            </a:r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solidFill>
                  <a:srgbClr val="00B05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= 1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A477FEA-36BE-1AFF-F979-71EBE791B089}"/>
              </a:ext>
            </a:extLst>
          </p:cNvPr>
          <p:cNvSpPr txBox="1"/>
          <p:nvPr/>
        </p:nvSpPr>
        <p:spPr>
          <a:xfrm>
            <a:off x="5537181" y="4115721"/>
            <a:ext cx="1839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seq = y,</a:t>
            </a:r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=</a:t>
            </a:r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x + 1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F16F573-3447-4BD7-F477-8D3820A013DF}"/>
              </a:ext>
            </a:extLst>
          </p:cNvPr>
          <p:cNvSpPr txBox="1"/>
          <p:nvPr/>
        </p:nvSpPr>
        <p:spPr>
          <a:xfrm>
            <a:off x="5670971" y="4707046"/>
            <a:ext cx="1839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seq = y, ack = x + 1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B32380AC-8455-2FAE-8563-C8FA567267C3}"/>
              </a:ext>
            </a:extLst>
          </p:cNvPr>
          <p:cNvSpPr txBox="1"/>
          <p:nvPr/>
        </p:nvSpPr>
        <p:spPr>
          <a:xfrm>
            <a:off x="3915611" y="3452402"/>
            <a:ext cx="1555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seq = x, ack = y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FB202B34-BCF0-3BEA-31F2-BE5DE87605CF}"/>
              </a:ext>
            </a:extLst>
          </p:cNvPr>
          <p:cNvSpPr txBox="1"/>
          <p:nvPr/>
        </p:nvSpPr>
        <p:spPr>
          <a:xfrm>
            <a:off x="4647222" y="4257610"/>
            <a:ext cx="961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B05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= 1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61E3C06-EB64-480D-9A28-F44F05E43F2F}"/>
              </a:ext>
            </a:extLst>
          </p:cNvPr>
          <p:cNvSpPr txBox="1"/>
          <p:nvPr/>
        </p:nvSpPr>
        <p:spPr>
          <a:xfrm>
            <a:off x="3915611" y="5621735"/>
            <a:ext cx="22200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seq </a:t>
            </a:r>
            <a:r>
              <a:rPr lang="en-US" altLang="zh-CN" sz="1600" b="1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= x 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+ 1, ack </a:t>
            </a:r>
            <a:r>
              <a:rPr lang="en-US" altLang="zh-CN" sz="1600" b="1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= y 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+ 1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17628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6" grpId="0"/>
      <p:bldP spid="25" grpId="0"/>
      <p:bldP spid="26" grpId="0"/>
      <p:bldP spid="13" grpId="0"/>
      <p:bldP spid="28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04AA32-868C-9FAD-20D0-762AD81E1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A28494-E0D9-B24A-65DC-51C76E8AF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TCP</a:t>
            </a:r>
            <a:r>
              <a:rPr lang="zh-CN" altLang="en-US" b="1" dirty="0"/>
              <a:t>半关闭状态</a:t>
            </a:r>
            <a:endParaRPr lang="en-US" altLang="zh-CN" b="1" dirty="0"/>
          </a:p>
          <a:p>
            <a:pPr lvl="1"/>
            <a:r>
              <a:rPr lang="en-US" altLang="zh-CN" b="1" dirty="0"/>
              <a:t>TCP</a:t>
            </a:r>
            <a:r>
              <a:rPr lang="zh-CN" altLang="en-US" b="1" dirty="0"/>
              <a:t>的一方在断开连接时的操作</a:t>
            </a:r>
            <a:endParaRPr lang="en-US" altLang="zh-CN" b="1" dirty="0"/>
          </a:p>
          <a:p>
            <a:pPr lvl="1"/>
            <a:r>
              <a:rPr lang="en-US" altLang="zh-CN" b="1" dirty="0"/>
              <a:t>RST = 1</a:t>
            </a:r>
            <a:endParaRPr lang="zh-CN" altLang="en-US" b="1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502CBBC-7611-1E41-890E-C1E610C2CD39}"/>
              </a:ext>
            </a:extLst>
          </p:cNvPr>
          <p:cNvCxnSpPr>
            <a:cxnSpLocks/>
          </p:cNvCxnSpPr>
          <p:nvPr/>
        </p:nvCxnSpPr>
        <p:spPr>
          <a:xfrm>
            <a:off x="1704227" y="3265472"/>
            <a:ext cx="0" cy="346239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B6F7E396-D966-8737-9B7C-6287D13EA701}"/>
              </a:ext>
            </a:extLst>
          </p:cNvPr>
          <p:cNvSpPr txBox="1"/>
          <p:nvPr/>
        </p:nvSpPr>
        <p:spPr>
          <a:xfrm>
            <a:off x="1307952" y="2817623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Client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BD78910B-98F3-3D61-510F-F02F4CA99557}"/>
              </a:ext>
            </a:extLst>
          </p:cNvPr>
          <p:cNvCxnSpPr>
            <a:cxnSpLocks/>
          </p:cNvCxnSpPr>
          <p:nvPr/>
        </p:nvCxnSpPr>
        <p:spPr>
          <a:xfrm>
            <a:off x="7377275" y="3309993"/>
            <a:ext cx="0" cy="346239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4CB6BB66-48DE-545C-3995-3C72E3F7FC1A}"/>
              </a:ext>
            </a:extLst>
          </p:cNvPr>
          <p:cNvSpPr txBox="1"/>
          <p:nvPr/>
        </p:nvSpPr>
        <p:spPr>
          <a:xfrm>
            <a:off x="6981000" y="2821047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Server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988580C6-04DD-643B-049D-73A65216E545}"/>
              </a:ext>
            </a:extLst>
          </p:cNvPr>
          <p:cNvCxnSpPr/>
          <p:nvPr/>
        </p:nvCxnSpPr>
        <p:spPr>
          <a:xfrm>
            <a:off x="1817242" y="3309993"/>
            <a:ext cx="5435029" cy="335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DDBB2970-B2BB-D08A-13E9-1D70F05614DD}"/>
              </a:ext>
            </a:extLst>
          </p:cNvPr>
          <p:cNvSpPr txBox="1"/>
          <p:nvPr/>
        </p:nvSpPr>
        <p:spPr>
          <a:xfrm>
            <a:off x="4309229" y="2986900"/>
            <a:ext cx="12623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FIN,ACK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79F02D34-B5E1-E015-06AD-AA0DD7255C06}"/>
              </a:ext>
            </a:extLst>
          </p:cNvPr>
          <p:cNvCxnSpPr>
            <a:cxnSpLocks/>
          </p:cNvCxnSpPr>
          <p:nvPr/>
        </p:nvCxnSpPr>
        <p:spPr>
          <a:xfrm flipH="1">
            <a:off x="1817240" y="3802125"/>
            <a:ext cx="5435029" cy="4579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97C003E-246B-66CB-C999-3050BA7E3227}"/>
              </a:ext>
            </a:extLst>
          </p:cNvPr>
          <p:cNvSpPr txBox="1"/>
          <p:nvPr/>
        </p:nvSpPr>
        <p:spPr>
          <a:xfrm>
            <a:off x="3559508" y="3576578"/>
            <a:ext cx="12623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别的报文</a:t>
            </a: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0303D10E-D5EF-4944-DCD0-44EB3F2FF4E1}"/>
              </a:ext>
            </a:extLst>
          </p:cNvPr>
          <p:cNvCxnSpPr/>
          <p:nvPr/>
        </p:nvCxnSpPr>
        <p:spPr>
          <a:xfrm>
            <a:off x="1829232" y="4445199"/>
            <a:ext cx="5435029" cy="335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A3BA649C-6EBF-CABB-E744-0A1158EBAA33}"/>
              </a:ext>
            </a:extLst>
          </p:cNvPr>
          <p:cNvSpPr txBox="1"/>
          <p:nvPr/>
        </p:nvSpPr>
        <p:spPr>
          <a:xfrm>
            <a:off x="4309229" y="4235969"/>
            <a:ext cx="11451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RST,ACK</a:t>
            </a:r>
            <a:endParaRPr lang="zh-CN" altLang="en-US" sz="1600" b="1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341EA7C-FDA4-78C4-A1B4-0CECF9335221}"/>
              </a:ext>
            </a:extLst>
          </p:cNvPr>
          <p:cNvCxnSpPr>
            <a:cxnSpLocks/>
          </p:cNvCxnSpPr>
          <p:nvPr/>
        </p:nvCxnSpPr>
        <p:spPr>
          <a:xfrm flipH="1">
            <a:off x="1817240" y="4972766"/>
            <a:ext cx="5435029" cy="4579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A8F57160-A060-DC70-D279-AAF1A788AC60}"/>
              </a:ext>
            </a:extLst>
          </p:cNvPr>
          <p:cNvSpPr txBox="1"/>
          <p:nvPr/>
        </p:nvSpPr>
        <p:spPr>
          <a:xfrm>
            <a:off x="3559508" y="4845563"/>
            <a:ext cx="12623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FIN, ACK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57D545E-0DB7-3D72-2DFD-7B1A4ECC77AC}"/>
              </a:ext>
            </a:extLst>
          </p:cNvPr>
          <p:cNvSpPr txBox="1"/>
          <p:nvPr/>
        </p:nvSpPr>
        <p:spPr>
          <a:xfrm>
            <a:off x="4572000" y="5964524"/>
            <a:ext cx="769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005495D3-640C-92B5-3614-658937B6C874}"/>
              </a:ext>
            </a:extLst>
          </p:cNvPr>
          <p:cNvCxnSpPr>
            <a:cxnSpLocks/>
          </p:cNvCxnSpPr>
          <p:nvPr/>
        </p:nvCxnSpPr>
        <p:spPr>
          <a:xfrm flipH="1">
            <a:off x="1829232" y="6225289"/>
            <a:ext cx="5435029" cy="4579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0C2A5408-6E99-9C8D-8161-9AF51FD93497}"/>
              </a:ext>
            </a:extLst>
          </p:cNvPr>
          <p:cNvSpPr txBox="1"/>
          <p:nvPr/>
        </p:nvSpPr>
        <p:spPr>
          <a:xfrm>
            <a:off x="4043575" y="5503914"/>
            <a:ext cx="14801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等待一段时间</a:t>
            </a:r>
          </a:p>
        </p:txBody>
      </p:sp>
    </p:spTree>
    <p:extLst>
      <p:ext uri="{BB962C8B-B14F-4D97-AF65-F5344CB8AC3E}">
        <p14:creationId xmlns:p14="http://schemas.microsoft.com/office/powerpoint/2010/main" val="196304713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2" grpId="0"/>
      <p:bldP spid="14" grpId="0"/>
      <p:bldP spid="16" grpId="0"/>
      <p:bldP spid="20" grpId="0"/>
      <p:bldP spid="22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89E65F-72B2-F16F-A5A0-5160A880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640105-5894-B6C4-A88F-E1C68A801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833447"/>
            <a:ext cx="8517155" cy="1403567"/>
          </a:xfrm>
        </p:spPr>
        <p:txBody>
          <a:bodyPr/>
          <a:lstStyle/>
          <a:p>
            <a:r>
              <a:rPr lang="en-US" altLang="zh-CN" b="1" dirty="0"/>
              <a:t>TCP</a:t>
            </a:r>
            <a:r>
              <a:rPr lang="zh-CN" altLang="en-US" b="1" dirty="0"/>
              <a:t>半连接状态</a:t>
            </a:r>
            <a:endParaRPr lang="en-US" altLang="zh-CN" b="1" dirty="0"/>
          </a:p>
          <a:p>
            <a:pPr lvl="1"/>
            <a:r>
              <a:rPr lang="en-US" altLang="zh-CN" b="1" dirty="0"/>
              <a:t>Client</a:t>
            </a:r>
            <a:r>
              <a:rPr lang="zh-CN" altLang="en-US" b="1" dirty="0"/>
              <a:t>一直在请求</a:t>
            </a:r>
            <a:r>
              <a:rPr lang="en-US" altLang="zh-CN" b="1" dirty="0"/>
              <a:t>Server</a:t>
            </a:r>
            <a:r>
              <a:rPr lang="zh-CN" altLang="en-US" b="1" dirty="0"/>
              <a:t>却不建立第三次握手，使得</a:t>
            </a:r>
            <a:r>
              <a:rPr lang="en-US" altLang="zh-CN" b="1" dirty="0"/>
              <a:t>server</a:t>
            </a:r>
            <a:r>
              <a:rPr lang="zh-CN" altLang="en-US" b="1" dirty="0"/>
              <a:t>一直耗费资源在侦听</a:t>
            </a:r>
            <a:r>
              <a:rPr lang="en-US" altLang="zh-CN" b="1" dirty="0"/>
              <a:t>client</a:t>
            </a:r>
            <a:r>
              <a:rPr lang="zh-CN" altLang="en-US" b="1" dirty="0"/>
              <a:t>的响应上，从而导致服务器瘫痪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0BF9EAA-85C5-717A-7F3F-84F1BF3C404E}"/>
              </a:ext>
            </a:extLst>
          </p:cNvPr>
          <p:cNvSpPr/>
          <p:nvPr/>
        </p:nvSpPr>
        <p:spPr>
          <a:xfrm>
            <a:off x="3029316" y="2295829"/>
            <a:ext cx="3046288" cy="6010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rgbClr val="FF0000"/>
                </a:solidFill>
              </a:rPr>
              <a:t>SYN Flood</a:t>
            </a:r>
            <a:r>
              <a:rPr lang="zh-CN" altLang="en-US" b="1" dirty="0">
                <a:solidFill>
                  <a:srgbClr val="FF0000"/>
                </a:solidFill>
              </a:rPr>
              <a:t>攻击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9FA3E83-0C1A-D8A7-B1F9-C83EBDD15E2F}"/>
              </a:ext>
            </a:extLst>
          </p:cNvPr>
          <p:cNvCxnSpPr>
            <a:cxnSpLocks/>
          </p:cNvCxnSpPr>
          <p:nvPr/>
        </p:nvCxnSpPr>
        <p:spPr>
          <a:xfrm>
            <a:off x="1704227" y="3265472"/>
            <a:ext cx="0" cy="346239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A29B416C-26CE-934E-7396-AF68993A803E}"/>
              </a:ext>
            </a:extLst>
          </p:cNvPr>
          <p:cNvSpPr txBox="1"/>
          <p:nvPr/>
        </p:nvSpPr>
        <p:spPr>
          <a:xfrm>
            <a:off x="1307952" y="2817623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Client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8639878-D0DF-E8AA-CE3E-2C0F1B653629}"/>
              </a:ext>
            </a:extLst>
          </p:cNvPr>
          <p:cNvCxnSpPr>
            <a:cxnSpLocks/>
          </p:cNvCxnSpPr>
          <p:nvPr/>
        </p:nvCxnSpPr>
        <p:spPr>
          <a:xfrm>
            <a:off x="7377275" y="3309993"/>
            <a:ext cx="0" cy="346239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2371F03F-B00D-8874-B037-004B77A9B08A}"/>
              </a:ext>
            </a:extLst>
          </p:cNvPr>
          <p:cNvSpPr txBox="1"/>
          <p:nvPr/>
        </p:nvSpPr>
        <p:spPr>
          <a:xfrm>
            <a:off x="6981000" y="2821047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Server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05B3D4F9-50AD-2374-F4FE-5FF4DAAF68CC}"/>
              </a:ext>
            </a:extLst>
          </p:cNvPr>
          <p:cNvCxnSpPr/>
          <p:nvPr/>
        </p:nvCxnSpPr>
        <p:spPr>
          <a:xfrm>
            <a:off x="1817242" y="3309993"/>
            <a:ext cx="5435029" cy="335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A07AB1DF-5FD2-AA8E-16B9-A88E0C4F2A21}"/>
              </a:ext>
            </a:extLst>
          </p:cNvPr>
          <p:cNvSpPr txBox="1"/>
          <p:nvPr/>
        </p:nvSpPr>
        <p:spPr>
          <a:xfrm>
            <a:off x="4821881" y="3140716"/>
            <a:ext cx="667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E4B97E81-0026-4748-6201-5D2C915045FD}"/>
              </a:ext>
            </a:extLst>
          </p:cNvPr>
          <p:cNvCxnSpPr>
            <a:cxnSpLocks/>
          </p:cNvCxnSpPr>
          <p:nvPr/>
        </p:nvCxnSpPr>
        <p:spPr>
          <a:xfrm flipH="1">
            <a:off x="1817240" y="4019092"/>
            <a:ext cx="5435029" cy="4579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D07C36A0-AD4E-9440-7D73-3EF1D458A842}"/>
              </a:ext>
            </a:extLst>
          </p:cNvPr>
          <p:cNvSpPr txBox="1"/>
          <p:nvPr/>
        </p:nvSpPr>
        <p:spPr>
          <a:xfrm>
            <a:off x="3559508" y="3804810"/>
            <a:ext cx="12623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SYN, ACK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77D8EE3A-96A6-8D92-B808-5C134A76488C}"/>
              </a:ext>
            </a:extLst>
          </p:cNvPr>
          <p:cNvCxnSpPr/>
          <p:nvPr/>
        </p:nvCxnSpPr>
        <p:spPr>
          <a:xfrm>
            <a:off x="1817240" y="4916147"/>
            <a:ext cx="5435029" cy="33562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5B00AE3F-44C3-F5ED-C903-217A6CE2E34A}"/>
              </a:ext>
            </a:extLst>
          </p:cNvPr>
          <p:cNvSpPr txBox="1"/>
          <p:nvPr/>
        </p:nvSpPr>
        <p:spPr>
          <a:xfrm>
            <a:off x="4821879" y="4746870"/>
            <a:ext cx="667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CD747D6-40F6-0481-6B0D-7DCDF7350BAA}"/>
              </a:ext>
            </a:extLst>
          </p:cNvPr>
          <p:cNvCxnSpPr>
            <a:cxnSpLocks/>
          </p:cNvCxnSpPr>
          <p:nvPr/>
        </p:nvCxnSpPr>
        <p:spPr>
          <a:xfrm flipH="1">
            <a:off x="1817240" y="5664184"/>
            <a:ext cx="5435029" cy="4579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EE029FD8-7417-783C-200B-EDDDC8A79A88}"/>
              </a:ext>
            </a:extLst>
          </p:cNvPr>
          <p:cNvSpPr txBox="1"/>
          <p:nvPr/>
        </p:nvSpPr>
        <p:spPr>
          <a:xfrm>
            <a:off x="3559508" y="5524501"/>
            <a:ext cx="12623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SYN, ACK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0192D36-6FD4-CE67-B8DC-8F7FCDBF25DD}"/>
              </a:ext>
            </a:extLst>
          </p:cNvPr>
          <p:cNvSpPr txBox="1"/>
          <p:nvPr/>
        </p:nvSpPr>
        <p:spPr>
          <a:xfrm>
            <a:off x="3498959" y="6421361"/>
            <a:ext cx="2321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Client</a:t>
            </a:r>
            <a:r>
              <a:rPr lang="zh-CN" altLang="en-US" sz="16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一直不发</a:t>
            </a:r>
            <a:r>
              <a:rPr lang="en-US" altLang="zh-CN" sz="16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endParaRPr lang="zh-CN" altLang="en-US" sz="1600" b="1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7CD7566-4785-153D-C825-65E0A4A1CDE4}"/>
              </a:ext>
            </a:extLst>
          </p:cNvPr>
          <p:cNvSpPr txBox="1"/>
          <p:nvPr/>
        </p:nvSpPr>
        <p:spPr>
          <a:xfrm>
            <a:off x="4413680" y="6039034"/>
            <a:ext cx="492443" cy="52025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135680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8" grpId="0"/>
      <p:bldP spid="11" grpId="0"/>
      <p:bldP spid="13" grpId="0"/>
      <p:bldP spid="21" grpId="0"/>
      <p:bldP spid="23" grpId="0"/>
      <p:bldP spid="2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7F133F-4879-96D4-25D0-44F28905B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F3F2E7-BF3A-81C4-14D6-0A164943E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实施</a:t>
            </a:r>
            <a:r>
              <a:rPr lang="en-US" altLang="zh-CN" b="1" dirty="0"/>
              <a:t>SYN Flood</a:t>
            </a:r>
            <a:r>
              <a:rPr lang="zh-CN" altLang="en-US" b="1" dirty="0"/>
              <a:t>攻击</a:t>
            </a:r>
            <a:endParaRPr lang="en-US" altLang="zh-CN" b="1" dirty="0"/>
          </a:p>
          <a:p>
            <a:pPr lvl="1"/>
            <a:r>
              <a:rPr lang="zh-CN" altLang="en-US" b="1" dirty="0"/>
              <a:t>使用</a:t>
            </a:r>
            <a:r>
              <a:rPr lang="en-US" altLang="zh-CN" b="1" dirty="0"/>
              <a:t>Kali Linux</a:t>
            </a:r>
            <a:r>
              <a:rPr lang="zh-CN" altLang="en-US" b="1" dirty="0"/>
              <a:t>操作系统的</a:t>
            </a:r>
            <a:r>
              <a:rPr lang="en-US" altLang="zh-CN" b="1" dirty="0"/>
              <a:t>hping3</a:t>
            </a:r>
            <a:r>
              <a:rPr lang="zh-CN" altLang="en-US" b="1" dirty="0"/>
              <a:t>命令</a:t>
            </a:r>
            <a:endParaRPr lang="en-US" altLang="zh-CN" b="1" dirty="0"/>
          </a:p>
          <a:p>
            <a:pPr lvl="1"/>
            <a:r>
              <a:rPr lang="zh-CN" altLang="en-US" b="1" dirty="0"/>
              <a:t>是一种拒绝服务攻击（</a:t>
            </a:r>
            <a:r>
              <a:rPr lang="en-US" altLang="zh-CN" b="1" dirty="0"/>
              <a:t>DoS</a:t>
            </a:r>
            <a:r>
              <a:rPr lang="zh-CN" altLang="en-US" b="1" dirty="0"/>
              <a:t>，</a:t>
            </a:r>
            <a:r>
              <a:rPr lang="en-US" altLang="zh-CN" b="1" dirty="0"/>
              <a:t>Denial of Service</a:t>
            </a:r>
            <a:r>
              <a:rPr lang="zh-CN" altLang="en-US" b="1" dirty="0"/>
              <a:t>），可拓展为分布式拒绝服务攻击（</a:t>
            </a:r>
            <a:r>
              <a:rPr lang="en-US" altLang="zh-CN" b="1" dirty="0"/>
              <a:t>DDoS</a:t>
            </a:r>
            <a:r>
              <a:rPr lang="zh-CN" altLang="en-US" b="1" dirty="0"/>
              <a:t>，</a:t>
            </a:r>
            <a:r>
              <a:rPr lang="en-US" altLang="zh-CN" b="1" dirty="0"/>
              <a:t>Distribute DoS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13BBB95-92EB-F174-98C2-0BF6C8CFA36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SYN Flood</a:t>
            </a:r>
            <a:r>
              <a:rPr lang="zh-CN" altLang="en-US" dirty="0"/>
              <a:t>攻击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F0E6EBF-BAA1-0AB7-FCDB-8B47BE362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804" y="3988607"/>
            <a:ext cx="5861407" cy="236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10702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73D9A4-31C1-422B-4075-5AE3D840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BF927E-83A8-3ACD-90BB-C4137DA03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SYN Flood</a:t>
            </a:r>
            <a:r>
              <a:rPr lang="zh-CN" altLang="en-US" b="1" dirty="0"/>
              <a:t>攻击的防御</a:t>
            </a:r>
            <a:endParaRPr lang="en-US" altLang="zh-CN" b="1" dirty="0"/>
          </a:p>
          <a:p>
            <a:pPr lvl="1"/>
            <a:r>
              <a:rPr lang="zh-CN" altLang="en-US" b="1" dirty="0"/>
              <a:t>目前没有根治的方法，因为在服务器看来是正常请求</a:t>
            </a:r>
            <a:endParaRPr lang="en-US" altLang="zh-CN" b="1" dirty="0"/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5CA0CE2-0A12-B457-023F-0FC17005E89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SYN Flood</a:t>
            </a:r>
            <a:r>
              <a:rPr lang="zh-CN" altLang="en-US" dirty="0"/>
              <a:t>攻击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117D61D-E991-4A74-63E6-486CEC8E30A9}"/>
              </a:ext>
            </a:extLst>
          </p:cNvPr>
          <p:cNvSpPr txBox="1"/>
          <p:nvPr/>
        </p:nvSpPr>
        <p:spPr>
          <a:xfrm>
            <a:off x="3201943" y="4238090"/>
            <a:ext cx="27010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DDoS</a:t>
            </a: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攻击威胁性很强！</a:t>
            </a:r>
          </a:p>
        </p:txBody>
      </p:sp>
    </p:spTree>
    <p:extLst>
      <p:ext uri="{BB962C8B-B14F-4D97-AF65-F5344CB8AC3E}">
        <p14:creationId xmlns:p14="http://schemas.microsoft.com/office/powerpoint/2010/main" val="383981276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7C0672-02CC-5046-9CCA-93FCC2C31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702A09-E0D9-55F9-0E18-9F0C08972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使用</a:t>
            </a:r>
            <a:r>
              <a:rPr lang="en-US" altLang="zh-CN" b="1" dirty="0"/>
              <a:t>TCP</a:t>
            </a:r>
            <a:r>
              <a:rPr lang="zh-CN" altLang="en-US" b="1" dirty="0"/>
              <a:t>代理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88AE5D4-E319-F079-5A33-B1B769282A3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SYN Flood</a:t>
            </a:r>
            <a:r>
              <a:rPr lang="zh-CN" altLang="en-US" dirty="0"/>
              <a:t>攻击的防御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C450CEF6-1741-1CB7-2E3B-942B96B61044}"/>
              </a:ext>
            </a:extLst>
          </p:cNvPr>
          <p:cNvCxnSpPr>
            <a:cxnSpLocks/>
          </p:cNvCxnSpPr>
          <p:nvPr/>
        </p:nvCxnSpPr>
        <p:spPr>
          <a:xfrm>
            <a:off x="1875035" y="3344051"/>
            <a:ext cx="0" cy="3064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64F12B01-1F9B-C87B-7B3B-67931575FBAE}"/>
              </a:ext>
            </a:extLst>
          </p:cNvPr>
          <p:cNvSpPr txBox="1"/>
          <p:nvPr/>
        </p:nvSpPr>
        <p:spPr>
          <a:xfrm>
            <a:off x="1478760" y="2896202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Client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B5FB832E-6721-AA79-95A2-B5C0E47582E7}"/>
              </a:ext>
            </a:extLst>
          </p:cNvPr>
          <p:cNvCxnSpPr>
            <a:cxnSpLocks/>
          </p:cNvCxnSpPr>
          <p:nvPr/>
        </p:nvCxnSpPr>
        <p:spPr>
          <a:xfrm>
            <a:off x="7548083" y="3344051"/>
            <a:ext cx="0" cy="3064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A0E73656-3DB1-3308-6EF3-5AEEB355A6AE}"/>
              </a:ext>
            </a:extLst>
          </p:cNvPr>
          <p:cNvSpPr txBox="1"/>
          <p:nvPr/>
        </p:nvSpPr>
        <p:spPr>
          <a:xfrm>
            <a:off x="7151808" y="2899626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Server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BF3A9088-5BC2-4AA7-48AA-82A991F9A57C}"/>
              </a:ext>
            </a:extLst>
          </p:cNvPr>
          <p:cNvCxnSpPr>
            <a:cxnSpLocks/>
          </p:cNvCxnSpPr>
          <p:nvPr/>
        </p:nvCxnSpPr>
        <p:spPr>
          <a:xfrm>
            <a:off x="4674743" y="3234757"/>
            <a:ext cx="11130" cy="3237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F9A79D94-75C5-4596-3348-608CB3D745E2}"/>
              </a:ext>
            </a:extLst>
          </p:cNvPr>
          <p:cNvSpPr txBox="1"/>
          <p:nvPr/>
        </p:nvSpPr>
        <p:spPr>
          <a:xfrm>
            <a:off x="4325061" y="2816435"/>
            <a:ext cx="699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代理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7E3F2A49-3E4A-2BF5-1BCC-65017E55FEF0}"/>
              </a:ext>
            </a:extLst>
          </p:cNvPr>
          <p:cNvCxnSpPr>
            <a:cxnSpLocks/>
          </p:cNvCxnSpPr>
          <p:nvPr/>
        </p:nvCxnSpPr>
        <p:spPr>
          <a:xfrm>
            <a:off x="2029146" y="3491031"/>
            <a:ext cx="2440113" cy="25415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CA6A6B77-2C06-F27A-76AA-C44C1AD073CD}"/>
              </a:ext>
            </a:extLst>
          </p:cNvPr>
          <p:cNvCxnSpPr>
            <a:cxnSpLocks/>
          </p:cNvCxnSpPr>
          <p:nvPr/>
        </p:nvCxnSpPr>
        <p:spPr>
          <a:xfrm>
            <a:off x="4869950" y="5210398"/>
            <a:ext cx="255826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F9057FF7-FEF4-E9A5-B5A7-FDED060DCDD7}"/>
              </a:ext>
            </a:extLst>
          </p:cNvPr>
          <p:cNvSpPr txBox="1"/>
          <p:nvPr/>
        </p:nvSpPr>
        <p:spPr>
          <a:xfrm>
            <a:off x="4745672" y="2427692"/>
            <a:ext cx="18482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00CC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强调性能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3AAD04BF-8169-0542-B6FD-0B263E7ED916}"/>
              </a:ext>
            </a:extLst>
          </p:cNvPr>
          <p:cNvSpPr txBox="1"/>
          <p:nvPr/>
        </p:nvSpPr>
        <p:spPr>
          <a:xfrm>
            <a:off x="2735403" y="5438480"/>
            <a:ext cx="11894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代理负责响应，有回应的再发给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Server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B9AD6B4D-9747-E452-E2AC-0805FA5F68A0}"/>
              </a:ext>
            </a:extLst>
          </p:cNvPr>
          <p:cNvSpPr txBox="1"/>
          <p:nvPr/>
        </p:nvSpPr>
        <p:spPr>
          <a:xfrm>
            <a:off x="2951612" y="3259723"/>
            <a:ext cx="6465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38DB6A05-8ECD-3A25-6243-41EBADB69DA6}"/>
              </a:ext>
            </a:extLst>
          </p:cNvPr>
          <p:cNvCxnSpPr>
            <a:cxnSpLocks/>
          </p:cNvCxnSpPr>
          <p:nvPr/>
        </p:nvCxnSpPr>
        <p:spPr>
          <a:xfrm flipH="1">
            <a:off x="2029146" y="4184161"/>
            <a:ext cx="2468370" cy="2646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631B040A-F5A9-D897-BC8E-8AAEDE5584E7}"/>
              </a:ext>
            </a:extLst>
          </p:cNvPr>
          <p:cNvSpPr txBox="1"/>
          <p:nvPr/>
        </p:nvSpPr>
        <p:spPr>
          <a:xfrm>
            <a:off x="2600178" y="3934319"/>
            <a:ext cx="16782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 + ACK</a:t>
            </a:r>
          </a:p>
        </p:txBody>
      </p: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AF537898-3FBE-C6AE-0BA2-A3C9809CDBF1}"/>
              </a:ext>
            </a:extLst>
          </p:cNvPr>
          <p:cNvCxnSpPr>
            <a:cxnSpLocks/>
          </p:cNvCxnSpPr>
          <p:nvPr/>
        </p:nvCxnSpPr>
        <p:spPr>
          <a:xfrm>
            <a:off x="2018016" y="4890511"/>
            <a:ext cx="2440113" cy="319887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081E6CC7-FA2E-4330-72EE-9F058BBE6BC5}"/>
              </a:ext>
            </a:extLst>
          </p:cNvPr>
          <p:cNvSpPr txBox="1"/>
          <p:nvPr/>
        </p:nvSpPr>
        <p:spPr>
          <a:xfrm>
            <a:off x="2951612" y="4696706"/>
            <a:ext cx="6465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38227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22" grpId="0"/>
      <p:bldP spid="54" grpId="0"/>
      <p:bldP spid="61" grpId="0"/>
      <p:bldP spid="62" grpId="0"/>
      <p:bldP spid="64" grpId="0"/>
      <p:bldP spid="6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7C0672-02CC-5046-9CCA-93FCC2C31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TCP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SYN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702A09-E0D9-55F9-0E18-9F0C08972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开启</a:t>
            </a:r>
            <a:r>
              <a:rPr lang="en-US" altLang="zh-CN" b="1" dirty="0"/>
              <a:t>TCP</a:t>
            </a:r>
            <a:r>
              <a:rPr lang="zh-CN" altLang="en-US" b="1" dirty="0"/>
              <a:t>源探测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88AE5D4-E319-F079-5A33-B1B769282A3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SYN Flood</a:t>
            </a:r>
            <a:r>
              <a:rPr lang="zh-CN" altLang="en-US" dirty="0"/>
              <a:t>攻击的防御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C450CEF6-1741-1CB7-2E3B-942B96B61044}"/>
              </a:ext>
            </a:extLst>
          </p:cNvPr>
          <p:cNvCxnSpPr>
            <a:cxnSpLocks/>
          </p:cNvCxnSpPr>
          <p:nvPr/>
        </p:nvCxnSpPr>
        <p:spPr>
          <a:xfrm>
            <a:off x="1875035" y="3344051"/>
            <a:ext cx="0" cy="3064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64F12B01-1F9B-C87B-7B3B-67931575FBAE}"/>
              </a:ext>
            </a:extLst>
          </p:cNvPr>
          <p:cNvSpPr txBox="1"/>
          <p:nvPr/>
        </p:nvSpPr>
        <p:spPr>
          <a:xfrm>
            <a:off x="1478760" y="2896202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Client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B5FB832E-6721-AA79-95A2-B5C0E47582E7}"/>
              </a:ext>
            </a:extLst>
          </p:cNvPr>
          <p:cNvCxnSpPr>
            <a:cxnSpLocks/>
          </p:cNvCxnSpPr>
          <p:nvPr/>
        </p:nvCxnSpPr>
        <p:spPr>
          <a:xfrm>
            <a:off x="7548083" y="3344051"/>
            <a:ext cx="0" cy="306484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A0E73656-3DB1-3308-6EF3-5AEEB355A6AE}"/>
              </a:ext>
            </a:extLst>
          </p:cNvPr>
          <p:cNvSpPr txBox="1"/>
          <p:nvPr/>
        </p:nvSpPr>
        <p:spPr>
          <a:xfrm>
            <a:off x="7151808" y="2899626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Server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BF3A9088-5BC2-4AA7-48AA-82A991F9A57C}"/>
              </a:ext>
            </a:extLst>
          </p:cNvPr>
          <p:cNvCxnSpPr>
            <a:cxnSpLocks/>
          </p:cNvCxnSpPr>
          <p:nvPr/>
        </p:nvCxnSpPr>
        <p:spPr>
          <a:xfrm>
            <a:off x="4674743" y="3234757"/>
            <a:ext cx="11130" cy="327392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F9A79D94-75C5-4596-3348-608CB3D745E2}"/>
              </a:ext>
            </a:extLst>
          </p:cNvPr>
          <p:cNvSpPr txBox="1"/>
          <p:nvPr/>
        </p:nvSpPr>
        <p:spPr>
          <a:xfrm>
            <a:off x="4234984" y="2536744"/>
            <a:ext cx="16782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防火墙</a:t>
            </a:r>
            <a:endParaRPr lang="en-US" altLang="zh-CN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开启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TCP</a:t>
            </a:r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源探测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7E3F2A49-3E4A-2BF5-1BCC-65017E55FEF0}"/>
              </a:ext>
            </a:extLst>
          </p:cNvPr>
          <p:cNvCxnSpPr>
            <a:cxnSpLocks/>
          </p:cNvCxnSpPr>
          <p:nvPr/>
        </p:nvCxnSpPr>
        <p:spPr>
          <a:xfrm>
            <a:off x="2029146" y="3491031"/>
            <a:ext cx="2465798" cy="24545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25002F2B-3A58-9A7C-E7EF-2B52074C7EC1}"/>
              </a:ext>
            </a:extLst>
          </p:cNvPr>
          <p:cNvCxnSpPr>
            <a:cxnSpLocks/>
          </p:cNvCxnSpPr>
          <p:nvPr/>
        </p:nvCxnSpPr>
        <p:spPr>
          <a:xfrm flipH="1">
            <a:off x="2029146" y="4184161"/>
            <a:ext cx="2468370" cy="2646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BDCFCCE4-A0E8-5F7D-469A-814CC889D0D7}"/>
              </a:ext>
            </a:extLst>
          </p:cNvPr>
          <p:cNvCxnSpPr>
            <a:cxnSpLocks/>
          </p:cNvCxnSpPr>
          <p:nvPr/>
        </p:nvCxnSpPr>
        <p:spPr>
          <a:xfrm>
            <a:off x="2018016" y="4890511"/>
            <a:ext cx="2440113" cy="319887"/>
          </a:xfrm>
          <a:prstGeom prst="straightConnector1">
            <a:avLst/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CA6A6B77-2C06-F27A-76AA-C44C1AD073CD}"/>
              </a:ext>
            </a:extLst>
          </p:cNvPr>
          <p:cNvCxnSpPr>
            <a:cxnSpLocks/>
          </p:cNvCxnSpPr>
          <p:nvPr/>
        </p:nvCxnSpPr>
        <p:spPr>
          <a:xfrm>
            <a:off x="4844265" y="5210398"/>
            <a:ext cx="255826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286AD42F-1BA4-49DE-AC1B-5D7C151128E0}"/>
              </a:ext>
            </a:extLst>
          </p:cNvPr>
          <p:cNvSpPr txBox="1"/>
          <p:nvPr/>
        </p:nvSpPr>
        <p:spPr>
          <a:xfrm>
            <a:off x="2951612" y="3259723"/>
            <a:ext cx="6465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AF766CC-CF18-9C0A-B8A6-4E2356BD607B}"/>
              </a:ext>
            </a:extLst>
          </p:cNvPr>
          <p:cNvSpPr txBox="1"/>
          <p:nvPr/>
        </p:nvSpPr>
        <p:spPr>
          <a:xfrm>
            <a:off x="2271310" y="3936309"/>
            <a:ext cx="16782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伪造</a:t>
            </a:r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 + ACK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981F09E-6B20-5BC8-7684-0464A405CD72}"/>
              </a:ext>
            </a:extLst>
          </p:cNvPr>
          <p:cNvSpPr txBox="1"/>
          <p:nvPr/>
        </p:nvSpPr>
        <p:spPr>
          <a:xfrm>
            <a:off x="2951612" y="4696706"/>
            <a:ext cx="6465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RST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B2EAD75-44EB-D8AA-C332-A159207D2A01}"/>
              </a:ext>
            </a:extLst>
          </p:cNvPr>
          <p:cNvSpPr txBox="1"/>
          <p:nvPr/>
        </p:nvSpPr>
        <p:spPr>
          <a:xfrm>
            <a:off x="4234984" y="2141571"/>
            <a:ext cx="20301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00CC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下一代防火墙都支持</a:t>
            </a:r>
          </a:p>
        </p:txBody>
      </p:sp>
    </p:spTree>
    <p:extLst>
      <p:ext uri="{BB962C8B-B14F-4D97-AF65-F5344CB8AC3E}">
        <p14:creationId xmlns:p14="http://schemas.microsoft.com/office/powerpoint/2010/main" val="208068784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22" grpId="0"/>
      <p:bldP spid="9" grpId="0"/>
      <p:bldP spid="10" grpId="0"/>
      <p:bldP spid="11" grpId="0"/>
      <p:bldP spid="1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9D4EA-3403-7D65-7B3E-6F442ACE4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网络协议与网络攻击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41370A-B9D9-2FA7-A372-831993DEE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7425" y="2686050"/>
            <a:ext cx="7169150" cy="1297815"/>
          </a:xfrm>
        </p:spPr>
        <p:txBody>
          <a:bodyPr/>
          <a:lstStyle/>
          <a:p>
            <a:r>
              <a:rPr lang="zh-CN" altLang="en-US" dirty="0"/>
              <a:t>第二节 传输层协议</a:t>
            </a: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FC0C3A42-0748-58BE-3E82-A2DEA170CEA2}"/>
              </a:ext>
            </a:extLst>
          </p:cNvPr>
          <p:cNvSpPr txBox="1">
            <a:spLocks/>
          </p:cNvSpPr>
          <p:nvPr/>
        </p:nvSpPr>
        <p:spPr bwMode="auto">
          <a:xfrm>
            <a:off x="3816350" y="3903889"/>
            <a:ext cx="3486604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 b="1" kern="12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TCP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rgbClr val="CF1E13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UDP</a:t>
            </a:r>
            <a:r>
              <a:rPr lang="zh-CN" altLang="en-US" sz="2400" dirty="0">
                <a:solidFill>
                  <a:srgbClr val="CF1E13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rgbClr val="CF1E13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847134"/>
      </p:ext>
    </p:extLst>
  </p:cSld>
  <p:clrMapOvr>
    <a:masterClrMapping/>
  </p:clrMapOvr>
  <p:transition>
    <p:split orient="vert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FDBDB4-8286-50F5-6363-EDB9CCCE3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992F8E-D733-0E6F-0C96-C3EDBE8CD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UDP</a:t>
            </a:r>
            <a:r>
              <a:rPr lang="zh-CN" altLang="en-US" b="1" dirty="0"/>
              <a:t>的特点</a:t>
            </a:r>
            <a:endParaRPr lang="en-US" altLang="zh-CN" b="1" dirty="0"/>
          </a:p>
          <a:p>
            <a:pPr lvl="1"/>
            <a:r>
              <a:rPr lang="zh-CN" altLang="en-US" b="1" dirty="0"/>
              <a:t>不需要建立连接，直接发送数据</a:t>
            </a:r>
            <a:endParaRPr lang="en-US" altLang="zh-CN" b="1" dirty="0"/>
          </a:p>
          <a:p>
            <a:pPr lvl="1"/>
            <a:r>
              <a:rPr lang="zh-CN" altLang="en-US" b="1" dirty="0"/>
              <a:t>不会重新排序</a:t>
            </a:r>
            <a:endParaRPr lang="en-US" altLang="zh-CN" b="1" dirty="0"/>
          </a:p>
          <a:p>
            <a:pPr lvl="1"/>
            <a:r>
              <a:rPr lang="zh-CN" altLang="en-US" b="1" dirty="0"/>
              <a:t>不需要确认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CA84F1DC-897E-0F18-3614-3BA9FCD22BF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UDP</a:t>
            </a:r>
            <a:r>
              <a:rPr lang="zh-CN" altLang="en-US" dirty="0"/>
              <a:t>（</a:t>
            </a:r>
            <a:r>
              <a:rPr lang="en-US" altLang="zh-CN" dirty="0"/>
              <a:t>User Datagram Protocol</a:t>
            </a:r>
            <a:r>
              <a:rPr lang="zh-CN" altLang="en-US" dirty="0"/>
              <a:t>）协议</a:t>
            </a:r>
          </a:p>
        </p:txBody>
      </p:sp>
    </p:spTree>
    <p:extLst>
      <p:ext uri="{BB962C8B-B14F-4D97-AF65-F5344CB8AC3E}">
        <p14:creationId xmlns:p14="http://schemas.microsoft.com/office/powerpoint/2010/main" val="299438930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0921DB-E9A3-59E3-2598-390DAA85F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375464-0AEA-D680-903C-F5965C773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70"/>
            <a:ext cx="8517155" cy="677496"/>
          </a:xfrm>
        </p:spPr>
        <p:txBody>
          <a:bodyPr/>
          <a:lstStyle/>
          <a:p>
            <a:r>
              <a:rPr lang="en-US" altLang="zh-CN" b="1" dirty="0"/>
              <a:t>UDP</a:t>
            </a:r>
            <a:r>
              <a:rPr lang="zh-CN" altLang="en-US" b="1" dirty="0"/>
              <a:t>的报文字段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26661A62-142C-4C65-CADA-E868DA33D1A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UDP</a:t>
            </a:r>
            <a:r>
              <a:rPr lang="zh-CN" altLang="en-US" dirty="0"/>
              <a:t>协议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371345-128E-6417-75F4-625C5E377359}"/>
              </a:ext>
            </a:extLst>
          </p:cNvPr>
          <p:cNvSpPr/>
          <p:nvPr/>
        </p:nvSpPr>
        <p:spPr>
          <a:xfrm>
            <a:off x="1674254" y="3235816"/>
            <a:ext cx="2897746" cy="38636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源端口号 </a:t>
            </a:r>
            <a:r>
              <a:rPr lang="en-US" altLang="zh-CN" sz="1600" b="1" dirty="0">
                <a:solidFill>
                  <a:schemeClr val="tx1"/>
                </a:solidFill>
              </a:rPr>
              <a:t>Source Port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16 bits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E12ABD2-EE72-0966-BF30-AF9F4325B927}"/>
              </a:ext>
            </a:extLst>
          </p:cNvPr>
          <p:cNvSpPr/>
          <p:nvPr/>
        </p:nvSpPr>
        <p:spPr>
          <a:xfrm>
            <a:off x="4572000" y="3235815"/>
            <a:ext cx="2897746" cy="38636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目的端口号 </a:t>
            </a:r>
            <a:r>
              <a:rPr lang="en-US" altLang="zh-CN" sz="1600" b="1" dirty="0">
                <a:solidFill>
                  <a:schemeClr val="tx1"/>
                </a:solidFill>
              </a:rPr>
              <a:t>Destination Port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16 bits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596552A-6536-1A22-83E3-998D73658DB9}"/>
              </a:ext>
            </a:extLst>
          </p:cNvPr>
          <p:cNvSpPr/>
          <p:nvPr/>
        </p:nvSpPr>
        <p:spPr>
          <a:xfrm>
            <a:off x="1674254" y="4152362"/>
            <a:ext cx="2897746" cy="38636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长度 </a:t>
            </a:r>
            <a:r>
              <a:rPr lang="en-US" altLang="zh-CN" sz="1600" b="1" dirty="0">
                <a:solidFill>
                  <a:schemeClr val="tx1"/>
                </a:solidFill>
              </a:rPr>
              <a:t>Length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16 bits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CFA081B-7679-AD5D-9F3E-722C3448F30B}"/>
              </a:ext>
            </a:extLst>
          </p:cNvPr>
          <p:cNvSpPr/>
          <p:nvPr/>
        </p:nvSpPr>
        <p:spPr>
          <a:xfrm>
            <a:off x="4572000" y="4152361"/>
            <a:ext cx="2897746" cy="38636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校验和 </a:t>
            </a:r>
            <a:r>
              <a:rPr lang="en-US" altLang="zh-CN" sz="1600" b="1" dirty="0">
                <a:solidFill>
                  <a:schemeClr val="tx1"/>
                </a:solidFill>
              </a:rPr>
              <a:t>Checksum</a:t>
            </a:r>
            <a:r>
              <a:rPr lang="zh-CN" altLang="en-US" sz="1600" b="1" dirty="0">
                <a:solidFill>
                  <a:schemeClr val="tx1"/>
                </a:solidFill>
              </a:rPr>
              <a:t>（</a:t>
            </a:r>
            <a:r>
              <a:rPr lang="en-US" altLang="zh-CN" sz="1600" b="1" dirty="0">
                <a:solidFill>
                  <a:schemeClr val="tx1"/>
                </a:solidFill>
              </a:rPr>
              <a:t>16 bits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EE43DA8-572E-B197-238A-A673D8F924B8}"/>
              </a:ext>
            </a:extLst>
          </p:cNvPr>
          <p:cNvSpPr/>
          <p:nvPr/>
        </p:nvSpPr>
        <p:spPr>
          <a:xfrm>
            <a:off x="1674254" y="5068906"/>
            <a:ext cx="5795492" cy="610677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数据 </a:t>
            </a:r>
            <a:r>
              <a:rPr lang="en-US" altLang="zh-CN" sz="1600" b="1" dirty="0">
                <a:solidFill>
                  <a:schemeClr val="tx1"/>
                </a:solidFill>
              </a:rPr>
              <a:t>Data</a:t>
            </a:r>
            <a:r>
              <a:rPr lang="zh-CN" altLang="en-US" sz="1600" b="1" dirty="0">
                <a:solidFill>
                  <a:schemeClr val="tx1"/>
                </a:solidFill>
              </a:rPr>
              <a:t>（变长）</a:t>
            </a:r>
          </a:p>
        </p:txBody>
      </p:sp>
      <p:sp>
        <p:nvSpPr>
          <p:cNvPr id="11" name="左大括号 10">
            <a:extLst>
              <a:ext uri="{FF2B5EF4-FFF2-40B4-BE49-F238E27FC236}">
                <a16:creationId xmlns:a16="http://schemas.microsoft.com/office/drawing/2014/main" id="{73C14CAB-A0EA-A1B0-4B37-D0EF251DBF86}"/>
              </a:ext>
            </a:extLst>
          </p:cNvPr>
          <p:cNvSpPr/>
          <p:nvPr/>
        </p:nvSpPr>
        <p:spPr>
          <a:xfrm>
            <a:off x="1395212" y="3235815"/>
            <a:ext cx="227525" cy="130291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4F06D26-69EE-F397-F564-23311BED55A8}"/>
              </a:ext>
            </a:extLst>
          </p:cNvPr>
          <p:cNvSpPr txBox="1"/>
          <p:nvPr/>
        </p:nvSpPr>
        <p:spPr>
          <a:xfrm>
            <a:off x="768440" y="3717994"/>
            <a:ext cx="626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首部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444F074-831C-0B4A-A859-BCCCDAAE6E48}"/>
              </a:ext>
            </a:extLst>
          </p:cNvPr>
          <p:cNvSpPr txBox="1"/>
          <p:nvPr/>
        </p:nvSpPr>
        <p:spPr>
          <a:xfrm>
            <a:off x="2205507" y="4583024"/>
            <a:ext cx="1835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首部</a:t>
            </a:r>
            <a:r>
              <a:rPr lang="en-US" altLang="zh-CN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+</a:t>
            </a:r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数据的长度</a:t>
            </a:r>
          </a:p>
        </p:txBody>
      </p:sp>
      <p:sp>
        <p:nvSpPr>
          <p:cNvPr id="14" name="左大括号 13">
            <a:extLst>
              <a:ext uri="{FF2B5EF4-FFF2-40B4-BE49-F238E27FC236}">
                <a16:creationId xmlns:a16="http://schemas.microsoft.com/office/drawing/2014/main" id="{2335318D-36D1-7D4D-5140-C00AA9DB4D18}"/>
              </a:ext>
            </a:extLst>
          </p:cNvPr>
          <p:cNvSpPr/>
          <p:nvPr/>
        </p:nvSpPr>
        <p:spPr>
          <a:xfrm>
            <a:off x="1395212" y="5068906"/>
            <a:ext cx="227525" cy="610677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B67E589-A618-88FE-47BB-8C53AB8D5797}"/>
              </a:ext>
            </a:extLst>
          </p:cNvPr>
          <p:cNvSpPr txBox="1"/>
          <p:nvPr/>
        </p:nvSpPr>
        <p:spPr>
          <a:xfrm>
            <a:off x="768440" y="5196079"/>
            <a:ext cx="626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数据</a:t>
            </a:r>
          </a:p>
        </p:txBody>
      </p:sp>
    </p:spTree>
    <p:extLst>
      <p:ext uri="{BB962C8B-B14F-4D97-AF65-F5344CB8AC3E}">
        <p14:creationId xmlns:p14="http://schemas.microsoft.com/office/powerpoint/2010/main" val="116327951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  <p:bldP spid="12" grpId="0"/>
      <p:bldP spid="13" grpId="0"/>
      <p:bldP spid="14" grpId="0" animBg="1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9D4EA-3403-7D65-7B3E-6F442ACE4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网络协议与网络攻击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41370A-B9D9-2FA7-A372-831993DEE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7425" y="2686050"/>
            <a:ext cx="7169150" cy="1485900"/>
          </a:xfrm>
        </p:spPr>
        <p:txBody>
          <a:bodyPr/>
          <a:lstStyle/>
          <a:p>
            <a:r>
              <a:rPr lang="zh-CN" altLang="en-US" dirty="0"/>
              <a:t>第一节 网络层协议</a:t>
            </a: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FC0C3A42-0748-58BE-3E82-A2DEA170CEA2}"/>
              </a:ext>
            </a:extLst>
          </p:cNvPr>
          <p:cNvSpPr txBox="1">
            <a:spLocks/>
          </p:cNvSpPr>
          <p:nvPr/>
        </p:nvSpPr>
        <p:spPr bwMode="auto">
          <a:xfrm>
            <a:off x="3816350" y="3903889"/>
            <a:ext cx="3486604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 b="1" kern="12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ARP</a:t>
            </a:r>
            <a:r>
              <a:rPr lang="zh-CN" altLang="en-US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ICMP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809194"/>
      </p:ext>
    </p:extLst>
  </p:cSld>
  <p:clrMapOvr>
    <a:masterClrMapping/>
  </p:clrMapOvr>
  <p:transition>
    <p:split orient="vert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CD9AA2-2BDF-01F8-A436-CF3647C02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51AE9D-1960-5AC8-9B67-F7546FD08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407825"/>
          </a:xfrm>
        </p:spPr>
        <p:txBody>
          <a:bodyPr/>
          <a:lstStyle/>
          <a:p>
            <a:r>
              <a:rPr lang="zh-CN" altLang="en-US" b="1" dirty="0"/>
              <a:t>常见的</a:t>
            </a:r>
            <a:r>
              <a:rPr lang="en-US" altLang="zh-CN" b="1" dirty="0"/>
              <a:t>UDP</a:t>
            </a:r>
            <a:r>
              <a:rPr lang="zh-CN" altLang="en-US" b="1" dirty="0"/>
              <a:t>端口号</a:t>
            </a:r>
            <a:endParaRPr lang="en-US" altLang="zh-CN" b="1" dirty="0"/>
          </a:p>
          <a:p>
            <a:pPr lvl="1"/>
            <a:r>
              <a:rPr lang="en-US" altLang="zh-CN" sz="1600" b="1" dirty="0"/>
              <a:t>53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DNS</a:t>
            </a:r>
            <a:r>
              <a:rPr lang="zh-CN" altLang="en-US" sz="1600" b="1" dirty="0"/>
              <a:t>（</a:t>
            </a:r>
            <a:r>
              <a:rPr lang="en-US" altLang="zh-CN" sz="1600" b="1" dirty="0"/>
              <a:t>Domain Name System</a:t>
            </a:r>
            <a:r>
              <a:rPr lang="zh-CN" altLang="en-US" sz="1600" b="1" dirty="0"/>
              <a:t>，域名系统）</a:t>
            </a:r>
            <a:endParaRPr lang="en-US" altLang="zh-CN" sz="1600" b="1" dirty="0"/>
          </a:p>
          <a:p>
            <a:pPr lvl="1"/>
            <a:r>
              <a:rPr lang="en-US" altLang="zh-CN" sz="1600" b="1" dirty="0"/>
              <a:t>69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TFTP</a:t>
            </a:r>
            <a:r>
              <a:rPr lang="zh-CN" altLang="en-US" sz="1600" b="1" dirty="0"/>
              <a:t>（</a:t>
            </a:r>
            <a:r>
              <a:rPr lang="en-US" altLang="zh-CN" sz="1600" b="1" dirty="0"/>
              <a:t>Trivial FTP</a:t>
            </a:r>
            <a:r>
              <a:rPr lang="zh-CN" altLang="en-US" sz="1600" b="1" dirty="0"/>
              <a:t>，简单文件传输协议）</a:t>
            </a:r>
            <a:endParaRPr lang="en-US" altLang="zh-CN" sz="1600" b="1" dirty="0"/>
          </a:p>
          <a:p>
            <a:pPr lvl="1"/>
            <a:r>
              <a:rPr lang="en-US" altLang="zh-CN" sz="1600" b="1" dirty="0"/>
              <a:t>111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RPC</a:t>
            </a:r>
            <a:r>
              <a:rPr lang="zh-CN" altLang="en-US" sz="1600" b="1" dirty="0"/>
              <a:t>（</a:t>
            </a:r>
            <a:r>
              <a:rPr lang="en-US" altLang="zh-CN" sz="1600" b="1" dirty="0"/>
              <a:t>Remote Procedure Call</a:t>
            </a:r>
            <a:r>
              <a:rPr lang="zh-CN" altLang="en-US" sz="1600" b="1" dirty="0"/>
              <a:t>，远程过程调用）</a:t>
            </a:r>
            <a:endParaRPr lang="en-US" altLang="zh-CN" sz="1600" b="1" dirty="0"/>
          </a:p>
          <a:p>
            <a:pPr lvl="1"/>
            <a:r>
              <a:rPr lang="en-US" altLang="zh-CN" sz="1600" b="1" dirty="0"/>
              <a:t>123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 NTP</a:t>
            </a:r>
            <a:r>
              <a:rPr lang="zh-CN" altLang="en-US" sz="1600" b="1" dirty="0"/>
              <a:t>（</a:t>
            </a:r>
            <a:r>
              <a:rPr lang="en-US" altLang="zh-CN" sz="1600" b="1" dirty="0"/>
              <a:t>Network Time Protocol</a:t>
            </a:r>
            <a:r>
              <a:rPr lang="zh-CN" altLang="en-US" sz="1600" b="1" dirty="0"/>
              <a:t>，网络时间协议）</a:t>
            </a:r>
            <a:endParaRPr lang="en-US" altLang="zh-CN" sz="1600" b="1" dirty="0"/>
          </a:p>
          <a:p>
            <a:pPr lvl="1"/>
            <a:r>
              <a:rPr lang="en-US" altLang="zh-CN" sz="1600" b="1" dirty="0"/>
              <a:t>161</a:t>
            </a:r>
            <a:r>
              <a:rPr lang="zh-CN" altLang="en-US" sz="1600" b="1" dirty="0"/>
              <a:t>：</a:t>
            </a:r>
            <a:r>
              <a:rPr lang="en-US" altLang="zh-CN" sz="1600" b="1" dirty="0"/>
              <a:t>SNMP</a:t>
            </a:r>
            <a:r>
              <a:rPr lang="zh-CN" altLang="en-US" sz="1600" b="1" dirty="0"/>
              <a:t>（</a:t>
            </a:r>
            <a:r>
              <a:rPr lang="en-US" altLang="zh-CN" sz="1600" b="1" dirty="0"/>
              <a:t>Simple Network Management Protocol</a:t>
            </a:r>
            <a:r>
              <a:rPr lang="zh-CN" altLang="en-US" sz="1600" b="1" dirty="0"/>
              <a:t>，简单网络管理协议）</a:t>
            </a:r>
            <a:endParaRPr lang="en-US" altLang="zh-CN" sz="1600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A25E1824-C9AF-610F-BFF9-5C63DB371B8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UDP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2952832373"/>
      </p:ext>
    </p:extLst>
  </p:cSld>
  <p:clrMapOvr>
    <a:masterClrMapping/>
  </p:clrMapOvr>
  <p:transition>
    <p:split orient="vert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35CF0C-61BB-665B-1115-B2845195A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9B210A-354D-6BB8-2C80-B2191FFBF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实施</a:t>
            </a:r>
            <a:r>
              <a:rPr lang="en-US" altLang="zh-CN" b="1" dirty="0"/>
              <a:t>UDP Flood</a:t>
            </a:r>
            <a:r>
              <a:rPr lang="zh-CN" altLang="en-US" b="1" dirty="0"/>
              <a:t>攻击</a:t>
            </a:r>
            <a:endParaRPr lang="en-US" altLang="zh-CN" b="1" dirty="0"/>
          </a:p>
          <a:p>
            <a:pPr lvl="1"/>
            <a:r>
              <a:rPr lang="zh-CN" altLang="en-US" b="1" dirty="0"/>
              <a:t>使用</a:t>
            </a:r>
            <a:r>
              <a:rPr lang="en-US" altLang="zh-CN" b="1" dirty="0"/>
              <a:t>Kali Linux</a:t>
            </a:r>
            <a:r>
              <a:rPr lang="zh-CN" altLang="en-US" b="1" dirty="0"/>
              <a:t>操作系统的</a:t>
            </a:r>
            <a:r>
              <a:rPr lang="en-US" altLang="zh-CN" b="1" dirty="0"/>
              <a:t>hping3</a:t>
            </a:r>
            <a:r>
              <a:rPr lang="zh-CN" altLang="en-US" b="1" dirty="0"/>
              <a:t>命令</a:t>
            </a:r>
            <a:endParaRPr lang="en-US" altLang="zh-CN" b="1" dirty="0"/>
          </a:p>
          <a:p>
            <a:pPr lvl="1"/>
            <a:r>
              <a:rPr lang="en-US" altLang="zh-CN" b="1" dirty="0"/>
              <a:t>DDoS</a:t>
            </a:r>
            <a:r>
              <a:rPr lang="zh-CN" altLang="en-US" b="1" dirty="0"/>
              <a:t>攻击</a:t>
            </a:r>
            <a:endParaRPr lang="en-US" altLang="zh-CN" b="1" dirty="0"/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596D51CA-21A0-17A8-30D0-83C349D49FA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UDP Flood</a:t>
            </a:r>
            <a:r>
              <a:rPr lang="zh-CN" altLang="en-US" dirty="0"/>
              <a:t>攻击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BD05401-F067-23A4-4707-97B717E86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804" y="3988607"/>
            <a:ext cx="5861407" cy="236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215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2351FB-9F90-A2A7-4432-3CC983192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3681A0-E5F1-E599-505E-4C2CA7128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思考</a:t>
            </a:r>
            <a:endParaRPr lang="en-US" altLang="zh-CN" b="1" dirty="0"/>
          </a:p>
          <a:p>
            <a:pPr lvl="1"/>
            <a:r>
              <a:rPr lang="en-US" altLang="zh-CN" b="1" dirty="0"/>
              <a:t>UDP</a:t>
            </a:r>
            <a:r>
              <a:rPr lang="zh-CN" altLang="en-US" b="1" dirty="0"/>
              <a:t> </a:t>
            </a:r>
            <a:r>
              <a:rPr lang="en-US" altLang="zh-CN" b="1" dirty="0"/>
              <a:t>Flood</a:t>
            </a:r>
            <a:r>
              <a:rPr lang="zh-CN" altLang="en-US" b="1" dirty="0"/>
              <a:t>与</a:t>
            </a:r>
            <a:r>
              <a:rPr lang="en-US" altLang="zh-CN" b="1" dirty="0"/>
              <a:t>TCP Flood</a:t>
            </a:r>
            <a:r>
              <a:rPr lang="zh-CN" altLang="en-US" b="1" dirty="0"/>
              <a:t>相比，哪个更难防御？</a:t>
            </a:r>
            <a:endParaRPr lang="en-US" altLang="zh-CN" b="1" dirty="0"/>
          </a:p>
          <a:p>
            <a:pPr lvl="1"/>
            <a:r>
              <a:rPr lang="en-US" altLang="zh-CN" b="1" dirty="0"/>
              <a:t>UDP</a:t>
            </a:r>
            <a:r>
              <a:rPr lang="zh-CN" altLang="en-US" b="1" dirty="0"/>
              <a:t>不能使用代理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09EE94C-AACC-F87D-71D7-4E138067862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UDP Flood</a:t>
            </a:r>
            <a:r>
              <a:rPr lang="zh-CN" altLang="en-US" dirty="0"/>
              <a:t>攻击的防御</a:t>
            </a:r>
          </a:p>
        </p:txBody>
      </p:sp>
    </p:spTree>
    <p:extLst>
      <p:ext uri="{BB962C8B-B14F-4D97-AF65-F5344CB8AC3E}">
        <p14:creationId xmlns:p14="http://schemas.microsoft.com/office/powerpoint/2010/main" val="78713529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6308AE-2928-0CF2-A682-8FE07AD2F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UDP Flood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攻击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E1DB85-A42B-2747-D489-F19D455B2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防火墙：找到异常流量的特征，然后拒绝掉这样的流量</a:t>
            </a:r>
            <a:endParaRPr lang="en-US" altLang="zh-CN" b="1" dirty="0"/>
          </a:p>
          <a:p>
            <a:pPr lvl="1"/>
            <a:endParaRPr lang="zh-CN" altLang="en-US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80915E64-EEE7-38FE-E055-39EE5A9D5A0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UDP Flood</a:t>
            </a:r>
            <a:r>
              <a:rPr lang="zh-CN" altLang="en-US" dirty="0"/>
              <a:t>攻击的防御</a:t>
            </a:r>
          </a:p>
        </p:txBody>
      </p:sp>
    </p:spTree>
    <p:extLst>
      <p:ext uri="{BB962C8B-B14F-4D97-AF65-F5344CB8AC3E}">
        <p14:creationId xmlns:p14="http://schemas.microsoft.com/office/powerpoint/2010/main" val="3290700666"/>
      </p:ext>
    </p:extLst>
  </p:cSld>
  <p:clrMapOvr>
    <a:masterClrMapping/>
  </p:clrMapOvr>
  <p:transition>
    <p:split orient="vert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9D4EA-3403-7D65-7B3E-6F442ACE4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网络协议与网络攻击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41370A-B9D9-2FA7-A372-831993DEE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7425" y="2686050"/>
            <a:ext cx="7169150" cy="1297815"/>
          </a:xfrm>
        </p:spPr>
        <p:txBody>
          <a:bodyPr/>
          <a:lstStyle/>
          <a:p>
            <a:r>
              <a:rPr lang="zh-CN" altLang="en-US" dirty="0"/>
              <a:t>第三节 应用层协议</a:t>
            </a: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FC0C3A42-0748-58BE-3E82-A2DEA170CEA2}"/>
              </a:ext>
            </a:extLst>
          </p:cNvPr>
          <p:cNvSpPr txBox="1">
            <a:spLocks/>
          </p:cNvSpPr>
          <p:nvPr/>
        </p:nvSpPr>
        <p:spPr bwMode="auto">
          <a:xfrm>
            <a:off x="3169078" y="3883340"/>
            <a:ext cx="3486604" cy="2347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 b="1" kern="12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DHCP</a:t>
            </a:r>
            <a:r>
              <a:rPr lang="zh-CN" alt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DNS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solidFill>
                <a:srgbClr val="CF1E13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3. HTTP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HTTPS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392112"/>
      </p:ext>
    </p:extLst>
  </p:cSld>
  <p:clrMapOvr>
    <a:masterClrMapping/>
  </p:clrMapOvr>
  <p:transition>
    <p:split orient="vert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4503BC-516E-C860-F1EA-AD9928C30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B8BA9F-D688-E0E7-6FF1-0BA1A9DA1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DHCP</a:t>
            </a:r>
            <a:r>
              <a:rPr lang="zh-CN" altLang="en-US" b="1" dirty="0"/>
              <a:t>（</a:t>
            </a:r>
            <a:r>
              <a:rPr lang="en-US" altLang="zh-CN" b="1" dirty="0"/>
              <a:t>Dynamic Host Configuration Protocol</a:t>
            </a:r>
            <a:r>
              <a:rPr lang="zh-CN" altLang="en-US" b="1" dirty="0"/>
              <a:t>，动态主机配置协议）基本概念</a:t>
            </a:r>
            <a:endParaRPr lang="en-US" altLang="zh-CN" b="1" dirty="0"/>
          </a:p>
          <a:p>
            <a:pPr lvl="1"/>
            <a:r>
              <a:rPr lang="zh-CN" altLang="en-US" b="1" dirty="0"/>
              <a:t>主要给客户机提供</a:t>
            </a:r>
            <a:r>
              <a:rPr lang="en-US" altLang="zh-CN" b="1" dirty="0"/>
              <a:t>TCP/IP</a:t>
            </a:r>
            <a:r>
              <a:rPr lang="zh-CN" altLang="en-US" b="1" dirty="0"/>
              <a:t>参数</a:t>
            </a:r>
            <a:endParaRPr lang="en-US" altLang="zh-CN" b="1" dirty="0"/>
          </a:p>
          <a:p>
            <a:pPr lvl="2"/>
            <a:r>
              <a:rPr lang="en-US" altLang="zh-CN" b="1" dirty="0"/>
              <a:t>IP</a:t>
            </a:r>
            <a:r>
              <a:rPr lang="zh-CN" altLang="en-US" b="1" dirty="0"/>
              <a:t>地址</a:t>
            </a:r>
            <a:endParaRPr lang="en-US" altLang="zh-CN" b="1" dirty="0"/>
          </a:p>
          <a:p>
            <a:pPr lvl="2"/>
            <a:r>
              <a:rPr lang="zh-CN" altLang="en-US" b="1" dirty="0"/>
              <a:t>子网掩码</a:t>
            </a:r>
            <a:endParaRPr lang="en-US" altLang="zh-CN" b="1" dirty="0"/>
          </a:p>
          <a:p>
            <a:pPr lvl="2"/>
            <a:r>
              <a:rPr lang="zh-CN" altLang="en-US" b="1" dirty="0"/>
              <a:t>网关</a:t>
            </a:r>
            <a:endParaRPr lang="en-US" altLang="zh-CN" b="1" dirty="0"/>
          </a:p>
          <a:p>
            <a:pPr lvl="2"/>
            <a:r>
              <a:rPr lang="en-US" altLang="zh-CN" b="1" dirty="0"/>
              <a:t>DNS</a:t>
            </a:r>
          </a:p>
          <a:p>
            <a:pPr lvl="2"/>
            <a:r>
              <a:rPr lang="zh-CN" altLang="en-US" b="1" dirty="0"/>
              <a:t>租期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1B4D682-93D4-F492-FBED-91AA566BB54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DHCP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411059960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63912C-4CEB-B0BC-B919-1214CC2E4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10BE27-36C5-E63A-D2E5-454B3D765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DHCP</a:t>
            </a:r>
            <a:r>
              <a:rPr lang="zh-CN" altLang="en-US" b="1" dirty="0"/>
              <a:t>的好处</a:t>
            </a:r>
            <a:endParaRPr lang="en-US" altLang="zh-CN" b="1" dirty="0"/>
          </a:p>
          <a:p>
            <a:pPr lvl="1"/>
            <a:r>
              <a:rPr lang="zh-CN" altLang="en-US" b="1" dirty="0"/>
              <a:t>减少管理员的工作量</a:t>
            </a:r>
            <a:endParaRPr lang="en-US" altLang="zh-CN" b="1" dirty="0"/>
          </a:p>
          <a:p>
            <a:pPr lvl="1"/>
            <a:r>
              <a:rPr lang="zh-CN" altLang="en-US" b="1" dirty="0"/>
              <a:t>避免输入错误</a:t>
            </a:r>
            <a:endParaRPr lang="en-US" altLang="zh-CN" b="1" dirty="0"/>
          </a:p>
          <a:p>
            <a:pPr lvl="1"/>
            <a:r>
              <a:rPr lang="zh-CN" altLang="en-US" b="1" dirty="0"/>
              <a:t>避免</a:t>
            </a:r>
            <a:r>
              <a:rPr lang="en-US" altLang="zh-CN" b="1" dirty="0"/>
              <a:t>IP</a:t>
            </a:r>
            <a:r>
              <a:rPr lang="zh-CN" altLang="en-US" b="1" dirty="0"/>
              <a:t>冲突</a:t>
            </a:r>
            <a:endParaRPr lang="en-US" altLang="zh-CN" b="1" dirty="0"/>
          </a:p>
          <a:p>
            <a:pPr lvl="1"/>
            <a:r>
              <a:rPr lang="zh-CN" altLang="en-US" b="1" dirty="0"/>
              <a:t>提高</a:t>
            </a:r>
            <a:r>
              <a:rPr lang="en-US" altLang="zh-CN" b="1" dirty="0"/>
              <a:t>IP</a:t>
            </a:r>
            <a:r>
              <a:rPr lang="zh-CN" altLang="en-US" b="1" dirty="0"/>
              <a:t>地址的利用率，某些主机下线后</a:t>
            </a:r>
            <a:r>
              <a:rPr lang="en-US" altLang="zh-CN" b="1" dirty="0"/>
              <a:t>IP</a:t>
            </a:r>
            <a:r>
              <a:rPr lang="zh-CN" altLang="en-US" b="1" dirty="0"/>
              <a:t>地址可供别的主机使用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D71C63AC-77F0-7BCD-2EE5-DC93CD72653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DHCP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105687502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6CC934-09CD-E67D-E106-6B35EB63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6B301C-EAF8-C96A-CC3E-FE632CB4E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DHCP</a:t>
            </a:r>
            <a:r>
              <a:rPr lang="zh-CN" altLang="en-US" b="1" dirty="0"/>
              <a:t>的工作原理</a:t>
            </a:r>
            <a:endParaRPr lang="en-US" altLang="zh-CN" b="1" dirty="0"/>
          </a:p>
          <a:p>
            <a:pPr lvl="1"/>
            <a:r>
              <a:rPr lang="zh-CN" altLang="en-US" b="1" dirty="0"/>
              <a:t>应用层协议，基于</a:t>
            </a:r>
            <a:r>
              <a:rPr lang="en-US" altLang="zh-CN" b="1" dirty="0"/>
              <a:t>UDP</a:t>
            </a:r>
          </a:p>
          <a:p>
            <a:pPr lvl="1"/>
            <a:r>
              <a:rPr lang="zh-CN" altLang="en-US" b="1" dirty="0"/>
              <a:t>主机向服务器</a:t>
            </a:r>
            <a:r>
              <a:rPr lang="en-US" altLang="zh-CN" b="1" dirty="0"/>
              <a:t>67</a:t>
            </a:r>
            <a:r>
              <a:rPr lang="zh-CN" altLang="en-US" b="1" dirty="0"/>
              <a:t>号端口发送</a:t>
            </a:r>
            <a:r>
              <a:rPr lang="en-US" altLang="zh-CN" b="1" dirty="0"/>
              <a:t>DHCP</a:t>
            </a:r>
            <a:r>
              <a:rPr lang="zh-CN" altLang="en-US" b="1" dirty="0"/>
              <a:t>请求</a:t>
            </a:r>
            <a:endParaRPr lang="en-US" altLang="zh-CN" b="1" dirty="0"/>
          </a:p>
          <a:p>
            <a:pPr lvl="1"/>
            <a:r>
              <a:rPr lang="zh-CN" altLang="en-US" b="1" dirty="0"/>
              <a:t>服务器响应给客户机的</a:t>
            </a:r>
            <a:r>
              <a:rPr lang="en-US" altLang="zh-CN" b="1" dirty="0"/>
              <a:t>68</a:t>
            </a:r>
            <a:r>
              <a:rPr lang="zh-CN" altLang="en-US" b="1" dirty="0"/>
              <a:t>号端口</a:t>
            </a:r>
            <a:endParaRPr lang="en-US" altLang="zh-CN" b="1" dirty="0"/>
          </a:p>
          <a:p>
            <a:pPr lvl="2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ABD1F31E-6FDA-D215-9DC6-1A9990C6D0CB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DHCP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156817039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E61487-CF82-04E2-21F1-9EDEFA838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E937EC-5803-E194-0C19-C2DCB32AD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DHCP</a:t>
            </a:r>
            <a:r>
              <a:rPr lang="zh-CN" altLang="en-US" b="1" dirty="0"/>
              <a:t>的工作原理</a:t>
            </a:r>
            <a:endParaRPr lang="en-US" altLang="zh-CN" b="1" dirty="0"/>
          </a:p>
          <a:p>
            <a:endParaRPr lang="zh-CN" altLang="en-US" dirty="0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505455B-3CED-3CF1-D68E-481ADEC39BE9}"/>
              </a:ext>
            </a:extLst>
          </p:cNvPr>
          <p:cNvCxnSpPr>
            <a:cxnSpLocks/>
          </p:cNvCxnSpPr>
          <p:nvPr/>
        </p:nvCxnSpPr>
        <p:spPr>
          <a:xfrm>
            <a:off x="1818527" y="2101065"/>
            <a:ext cx="0" cy="417644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C7314DF0-CCAE-A27F-821D-8219D7C9A86C}"/>
              </a:ext>
            </a:extLst>
          </p:cNvPr>
          <p:cNvSpPr txBox="1"/>
          <p:nvPr/>
        </p:nvSpPr>
        <p:spPr>
          <a:xfrm>
            <a:off x="1422252" y="1653216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Client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0474D88D-4FA6-3A73-1E04-45689935D463}"/>
              </a:ext>
            </a:extLst>
          </p:cNvPr>
          <p:cNvCxnSpPr>
            <a:cxnSpLocks/>
          </p:cNvCxnSpPr>
          <p:nvPr/>
        </p:nvCxnSpPr>
        <p:spPr>
          <a:xfrm>
            <a:off x="7491575" y="2145586"/>
            <a:ext cx="0" cy="41319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CCD9759-E0D7-C89F-7A96-B2953F9959D5}"/>
              </a:ext>
            </a:extLst>
          </p:cNvPr>
          <p:cNvSpPr txBox="1"/>
          <p:nvPr/>
        </p:nvSpPr>
        <p:spPr>
          <a:xfrm>
            <a:off x="6762414" y="1665952"/>
            <a:ext cx="1421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DHCP Server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858DA564-2CF7-6E92-E6CD-551D8E4479E1}"/>
              </a:ext>
            </a:extLst>
          </p:cNvPr>
          <p:cNvCxnSpPr>
            <a:cxnSpLocks/>
          </p:cNvCxnSpPr>
          <p:nvPr/>
        </p:nvCxnSpPr>
        <p:spPr>
          <a:xfrm>
            <a:off x="1931542" y="2145586"/>
            <a:ext cx="5435028" cy="520558"/>
          </a:xfrm>
          <a:prstGeom prst="straightConnector1">
            <a:avLst/>
          </a:prstGeom>
          <a:ln w="19050">
            <a:solidFill>
              <a:schemeClr val="tx1"/>
            </a:solidFill>
            <a:headEnd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748300A3-DC91-079E-EC1D-88FE34E499DA}"/>
              </a:ext>
            </a:extLst>
          </p:cNvPr>
          <p:cNvSpPr txBox="1"/>
          <p:nvPr/>
        </p:nvSpPr>
        <p:spPr>
          <a:xfrm>
            <a:off x="2381586" y="1854967"/>
            <a:ext cx="18719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ea typeface="黑体" panose="02010609060101010101" pitchFamily="49" charset="-122"/>
                <a:cs typeface="Arial" panose="020B0604020202020204" pitchFamily="34" charset="0"/>
              </a:rPr>
              <a:t>DHCP discover</a:t>
            </a:r>
            <a:endParaRPr lang="zh-CN" altLang="en-US" sz="1600" b="1" dirty="0"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C6BBB90-359B-3BAB-5BC6-5A6267BC5F76}"/>
              </a:ext>
            </a:extLst>
          </p:cNvPr>
          <p:cNvCxnSpPr>
            <a:cxnSpLocks/>
          </p:cNvCxnSpPr>
          <p:nvPr/>
        </p:nvCxnSpPr>
        <p:spPr>
          <a:xfrm flipH="1">
            <a:off x="1931541" y="3397689"/>
            <a:ext cx="5435029" cy="457978"/>
          </a:xfrm>
          <a:prstGeom prst="straightConnector1">
            <a:avLst/>
          </a:prstGeom>
          <a:ln w="19050">
            <a:solidFill>
              <a:srgbClr val="EF8D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CEBCCE2-6068-ABB4-F4A5-D6D1BBB20D7A}"/>
              </a:ext>
            </a:extLst>
          </p:cNvPr>
          <p:cNvCxnSpPr/>
          <p:nvPr/>
        </p:nvCxnSpPr>
        <p:spPr>
          <a:xfrm>
            <a:off x="1931541" y="4689734"/>
            <a:ext cx="5435029" cy="335623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0EC410DE-8D7A-9FD0-4AC0-F01995493090}"/>
              </a:ext>
            </a:extLst>
          </p:cNvPr>
          <p:cNvSpPr txBox="1"/>
          <p:nvPr/>
        </p:nvSpPr>
        <p:spPr>
          <a:xfrm>
            <a:off x="1818527" y="2220739"/>
            <a:ext cx="1828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以广播方式发送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00C57F2-42B3-9DA9-90DF-5DEF6D248078}"/>
              </a:ext>
            </a:extLst>
          </p:cNvPr>
          <p:cNvSpPr txBox="1"/>
          <p:nvPr/>
        </p:nvSpPr>
        <p:spPr>
          <a:xfrm>
            <a:off x="2855921" y="3353745"/>
            <a:ext cx="1286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EF8D4B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DHCP offer</a:t>
            </a:r>
            <a:endParaRPr lang="zh-CN" altLang="en-US" sz="1600" b="1" dirty="0">
              <a:solidFill>
                <a:srgbClr val="EF8D4B"/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4A0A0EE-392D-8E70-5EF2-ED8EDD56F5C4}"/>
              </a:ext>
            </a:extLst>
          </p:cNvPr>
          <p:cNvSpPr txBox="1"/>
          <p:nvPr/>
        </p:nvSpPr>
        <p:spPr>
          <a:xfrm>
            <a:off x="3366531" y="3703514"/>
            <a:ext cx="2149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EF8D4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以广播</a:t>
            </a:r>
            <a:r>
              <a:rPr lang="en-US" altLang="zh-CN" sz="1600" b="1" dirty="0">
                <a:solidFill>
                  <a:srgbClr val="EF8D4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1600" b="1" dirty="0">
                <a:solidFill>
                  <a:srgbClr val="EF8D4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单播方式发送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BBFDDF6-6549-FD3F-1BDE-89B22539354E}"/>
              </a:ext>
            </a:extLst>
          </p:cNvPr>
          <p:cNvSpPr txBox="1"/>
          <p:nvPr/>
        </p:nvSpPr>
        <p:spPr>
          <a:xfrm>
            <a:off x="1911602" y="4864272"/>
            <a:ext cx="15873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00B050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DHCP request</a:t>
            </a:r>
            <a:endParaRPr lang="zh-CN" altLang="en-US" sz="1600" b="1" dirty="0">
              <a:solidFill>
                <a:srgbClr val="00B050"/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6F85BA30-A007-1B70-9E64-AD11FA26AA43}"/>
              </a:ext>
            </a:extLst>
          </p:cNvPr>
          <p:cNvSpPr txBox="1"/>
          <p:nvPr/>
        </p:nvSpPr>
        <p:spPr>
          <a:xfrm>
            <a:off x="4801859" y="4494167"/>
            <a:ext cx="1828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以广播方式发送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D601A550-6A8B-8737-8292-DB9633961800}"/>
              </a:ext>
            </a:extLst>
          </p:cNvPr>
          <p:cNvCxnSpPr>
            <a:cxnSpLocks/>
          </p:cNvCxnSpPr>
          <p:nvPr/>
        </p:nvCxnSpPr>
        <p:spPr>
          <a:xfrm flipH="1">
            <a:off x="1931541" y="5736713"/>
            <a:ext cx="5435029" cy="45797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432A920B-4D77-48DB-F5A7-C99001E42762}"/>
              </a:ext>
            </a:extLst>
          </p:cNvPr>
          <p:cNvSpPr txBox="1"/>
          <p:nvPr/>
        </p:nvSpPr>
        <p:spPr>
          <a:xfrm>
            <a:off x="2459919" y="5672320"/>
            <a:ext cx="15873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rgbClr val="FF0000"/>
                </a:solidFill>
                <a:ea typeface="黑体" panose="02010609060101010101" pitchFamily="49" charset="-122"/>
                <a:cs typeface="Arial" panose="020B0604020202020204" pitchFamily="34" charset="0"/>
              </a:rPr>
              <a:t>DHCP ack</a:t>
            </a:r>
            <a:endParaRPr lang="zh-CN" altLang="en-US" sz="1600" b="1" dirty="0">
              <a:solidFill>
                <a:srgbClr val="FF0000"/>
              </a:solidFill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5178549-4C61-DFC6-B4D7-529D9D6D1AFB}"/>
              </a:ext>
            </a:extLst>
          </p:cNvPr>
          <p:cNvSpPr txBox="1"/>
          <p:nvPr/>
        </p:nvSpPr>
        <p:spPr>
          <a:xfrm>
            <a:off x="4801859" y="5930433"/>
            <a:ext cx="2186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以广播</a:t>
            </a:r>
            <a:r>
              <a:rPr lang="en-US" altLang="zh-CN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单播方式发送</a:t>
            </a:r>
          </a:p>
        </p:txBody>
      </p:sp>
      <p:sp>
        <p:nvSpPr>
          <p:cNvPr id="33" name="思想气泡: 云 32">
            <a:extLst>
              <a:ext uri="{FF2B5EF4-FFF2-40B4-BE49-F238E27FC236}">
                <a16:creationId xmlns:a16="http://schemas.microsoft.com/office/drawing/2014/main" id="{8E4E6ED7-2F38-9C85-6330-AABBB7CF433B}"/>
              </a:ext>
            </a:extLst>
          </p:cNvPr>
          <p:cNvSpPr/>
          <p:nvPr/>
        </p:nvSpPr>
        <p:spPr>
          <a:xfrm>
            <a:off x="2743198" y="2168266"/>
            <a:ext cx="4266388" cy="3198229"/>
          </a:xfrm>
          <a:prstGeom prst="cloudCallout">
            <a:avLst>
              <a:gd name="adj1" fmla="val -26259"/>
              <a:gd name="adj2" fmla="val 7775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E84BF12-ECC1-AE44-2591-D96CE7FD4B9C}"/>
              </a:ext>
            </a:extLst>
          </p:cNvPr>
          <p:cNvSpPr txBox="1"/>
          <p:nvPr/>
        </p:nvSpPr>
        <p:spPr>
          <a:xfrm>
            <a:off x="472642" y="2101065"/>
            <a:ext cx="1273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为什么要用广播方式发送？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8447A1B-2264-3821-3F99-6746EA924F33}"/>
              </a:ext>
            </a:extLst>
          </p:cNvPr>
          <p:cNvSpPr txBox="1"/>
          <p:nvPr/>
        </p:nvSpPr>
        <p:spPr>
          <a:xfrm>
            <a:off x="498887" y="4940046"/>
            <a:ext cx="1273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可能存在多台</a:t>
            </a:r>
            <a:r>
              <a:rPr lang="en-US" altLang="zh-CN" b="1" dirty="0">
                <a:latin typeface="黑体" panose="02010609060101010101" pitchFamily="49" charset="-122"/>
                <a:ea typeface="黑体" panose="02010609060101010101" pitchFamily="49" charset="-122"/>
              </a:rPr>
              <a:t>DHCP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服务器</a:t>
            </a:r>
          </a:p>
        </p:txBody>
      </p:sp>
    </p:spTree>
    <p:extLst>
      <p:ext uri="{BB962C8B-B14F-4D97-AF65-F5344CB8AC3E}">
        <p14:creationId xmlns:p14="http://schemas.microsoft.com/office/powerpoint/2010/main" val="331142077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20" grpId="0"/>
      <p:bldP spid="22" grpId="0"/>
      <p:bldP spid="23" grpId="0"/>
      <p:bldP spid="27" grpId="0"/>
      <p:bldP spid="28" grpId="0"/>
      <p:bldP spid="30" grpId="0"/>
      <p:bldP spid="31" grpId="0"/>
      <p:bldP spid="33" grpId="0" animBg="1"/>
      <p:bldP spid="34" grpId="0"/>
      <p:bldP spid="3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353867-C446-534C-4613-195C7064B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EE019D-AF71-7952-3082-3895A3068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DHCP</a:t>
            </a:r>
            <a:r>
              <a:rPr lang="zh-CN" altLang="en-US" b="1" dirty="0"/>
              <a:t>的工作原理</a:t>
            </a:r>
            <a:endParaRPr lang="en-US" altLang="zh-CN" b="1" dirty="0"/>
          </a:p>
          <a:p>
            <a:pPr lvl="1"/>
            <a:r>
              <a:rPr lang="zh-CN" altLang="en-US" b="1" dirty="0"/>
              <a:t>客户机以广播的形式发送</a:t>
            </a:r>
            <a:r>
              <a:rPr lang="en-US" altLang="zh-CN" b="1" dirty="0" err="1"/>
              <a:t>dhcp</a:t>
            </a:r>
            <a:r>
              <a:rPr lang="en-US" altLang="zh-CN" b="1" dirty="0"/>
              <a:t> discover</a:t>
            </a:r>
            <a:r>
              <a:rPr lang="zh-CN" altLang="en-US" b="1" dirty="0"/>
              <a:t>报文</a:t>
            </a:r>
            <a:endParaRPr lang="en-US" altLang="zh-CN" b="1" dirty="0"/>
          </a:p>
          <a:p>
            <a:pPr lvl="1"/>
            <a:r>
              <a:rPr lang="zh-CN" altLang="en-US" b="1" dirty="0"/>
              <a:t>网络中所有的</a:t>
            </a:r>
            <a:r>
              <a:rPr lang="en-US" altLang="zh-CN" b="1" dirty="0"/>
              <a:t>DHCP</a:t>
            </a:r>
            <a:r>
              <a:rPr lang="zh-CN" altLang="en-US" b="1" dirty="0"/>
              <a:t>服务器收到后都会响应</a:t>
            </a:r>
            <a:r>
              <a:rPr lang="en-US" altLang="zh-CN" b="1" dirty="0" err="1"/>
              <a:t>dhcp</a:t>
            </a:r>
            <a:r>
              <a:rPr lang="en-US" altLang="zh-CN" b="1" dirty="0"/>
              <a:t> offer</a:t>
            </a:r>
            <a:r>
              <a:rPr lang="zh-CN" altLang="en-US" b="1" dirty="0"/>
              <a:t>报文</a:t>
            </a:r>
            <a:endParaRPr lang="en-US" altLang="zh-CN" b="1" dirty="0"/>
          </a:p>
          <a:p>
            <a:pPr lvl="1"/>
            <a:r>
              <a:rPr lang="zh-CN" altLang="en-US" b="1" dirty="0"/>
              <a:t>客户机向收到的第一个</a:t>
            </a:r>
            <a:r>
              <a:rPr lang="en-US" altLang="zh-CN" b="1" dirty="0" err="1"/>
              <a:t>dhcp</a:t>
            </a:r>
            <a:r>
              <a:rPr lang="en-US" altLang="zh-CN" b="1" dirty="0"/>
              <a:t> offer</a:t>
            </a:r>
            <a:r>
              <a:rPr lang="zh-CN" altLang="en-US" b="1" dirty="0"/>
              <a:t>报文对应的服务器发送</a:t>
            </a:r>
            <a:r>
              <a:rPr lang="en-US" altLang="zh-CN" b="1" dirty="0" err="1"/>
              <a:t>dhcp</a:t>
            </a:r>
            <a:r>
              <a:rPr lang="en-US" altLang="zh-CN" b="1" dirty="0"/>
              <a:t> request</a:t>
            </a:r>
            <a:r>
              <a:rPr lang="zh-CN" altLang="en-US" b="1" dirty="0"/>
              <a:t>报文</a:t>
            </a:r>
            <a:endParaRPr lang="en-US" altLang="zh-CN" b="1" dirty="0"/>
          </a:p>
          <a:p>
            <a:pPr lvl="1"/>
            <a:r>
              <a:rPr lang="zh-CN" altLang="en-US" b="1" dirty="0"/>
              <a:t>服务器发送</a:t>
            </a:r>
            <a:r>
              <a:rPr lang="en-US" altLang="zh-CN" b="1" dirty="0" err="1"/>
              <a:t>dhcp</a:t>
            </a:r>
            <a:r>
              <a:rPr lang="en-US" altLang="zh-CN" b="1" dirty="0"/>
              <a:t> ack</a:t>
            </a:r>
            <a:r>
              <a:rPr lang="zh-CN" altLang="en-US" b="1" dirty="0"/>
              <a:t>报文确认，客户机获得</a:t>
            </a:r>
            <a:r>
              <a:rPr lang="en-US" altLang="zh-CN" b="1" dirty="0"/>
              <a:t>TCP/IP</a:t>
            </a:r>
            <a:r>
              <a:rPr lang="zh-CN" altLang="en-US" b="1" dirty="0"/>
              <a:t>参数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1FBAF709-5C07-A01F-1A70-A82D50558EB8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DHCP</a:t>
            </a:r>
            <a:r>
              <a:rPr lang="zh-CN" altLang="en-US" dirty="0"/>
              <a:t>协议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216724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42146A-2AD1-A267-1B39-B10D9D30A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C1F353-5E13-0C50-2BE1-95319CD50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6189961" cy="419101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2000" b="1" dirty="0"/>
              <a:t>应用层：</a:t>
            </a:r>
            <a:r>
              <a:rPr lang="en-US" altLang="zh-CN" sz="2000" b="1" dirty="0"/>
              <a:t>DNS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DHCP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HTTP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HTTPS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FTP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SMTP</a:t>
            </a:r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表示层：</a:t>
            </a:r>
            <a:endParaRPr lang="en-US" altLang="zh-CN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会话层：</a:t>
            </a:r>
            <a:endParaRPr lang="en-US" altLang="zh-CN" sz="2000" b="1" dirty="0"/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传输层：</a:t>
            </a:r>
            <a:r>
              <a:rPr lang="en-US" altLang="zh-CN" sz="2000" b="1" dirty="0"/>
              <a:t>TCP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UDP</a:t>
            </a:r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网络层：</a:t>
            </a:r>
            <a:r>
              <a:rPr lang="en-US" altLang="zh-CN" sz="2000" b="1" dirty="0"/>
              <a:t>ICMP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IPv4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IPv6</a:t>
            </a:r>
            <a:r>
              <a:rPr lang="zh-CN" altLang="en-US" sz="2000" b="1" dirty="0"/>
              <a:t>、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ARP</a:t>
            </a:r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数据链路层：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ARP</a:t>
            </a:r>
          </a:p>
          <a:p>
            <a:pPr>
              <a:lnSpc>
                <a:spcPct val="150000"/>
              </a:lnSpc>
            </a:pPr>
            <a:r>
              <a:rPr lang="zh-CN" altLang="en-US" sz="2000" b="1" dirty="0"/>
              <a:t>物理层：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5204B72-E02A-CC9C-C9E3-1E75755EC48B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OSI(Open System Interconnection)</a:t>
            </a:r>
            <a:r>
              <a:rPr lang="zh-CN" altLang="en-US" dirty="0"/>
              <a:t> 七层模型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D3CD505-208B-61D6-54DC-152871F7481E}"/>
              </a:ext>
            </a:extLst>
          </p:cNvPr>
          <p:cNvSpPr/>
          <p:nvPr/>
        </p:nvSpPr>
        <p:spPr>
          <a:xfrm>
            <a:off x="600075" y="2213869"/>
            <a:ext cx="979714" cy="1590688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55E0DC6-C704-4105-0D39-17062A1AB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082" y="4397980"/>
            <a:ext cx="616404" cy="44518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01C42F6-19C8-4910-1034-ABA905123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334" y="4843161"/>
            <a:ext cx="723900" cy="42862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39050B3-96BD-08D4-FE70-03190F576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673" y="5335795"/>
            <a:ext cx="470112" cy="46370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BB773ED-4D46-4901-BBB1-D5E1F3F4BB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2132" y="5335795"/>
            <a:ext cx="438905" cy="45918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502C137-8723-4052-F9AA-CBDB7B8165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7686" y="2678949"/>
            <a:ext cx="2502431" cy="139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227"/>
      </p:ext>
    </p:extLst>
  </p:cSld>
  <p:clrMapOvr>
    <a:masterClrMapping/>
  </p:clrMapOvr>
  <p:transition>
    <p:split orient="vert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4309EC-01F1-C5FF-FAF7-76F0C299E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739D43-B0BB-7C86-8FD2-029829E73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346180"/>
          </a:xfrm>
        </p:spPr>
        <p:txBody>
          <a:bodyPr/>
          <a:lstStyle/>
          <a:p>
            <a:r>
              <a:rPr lang="en-US" altLang="zh-CN" b="1" dirty="0"/>
              <a:t>DHCP</a:t>
            </a:r>
            <a:r>
              <a:rPr lang="zh-CN" altLang="en-US" b="1" dirty="0"/>
              <a:t>的报文类型</a:t>
            </a:r>
            <a:endParaRPr lang="en-US" altLang="zh-CN" b="1" dirty="0"/>
          </a:p>
          <a:p>
            <a:pPr lvl="1"/>
            <a:r>
              <a:rPr lang="en-US" altLang="zh-CN" b="1" dirty="0"/>
              <a:t>DHCP</a:t>
            </a:r>
            <a:r>
              <a:rPr lang="zh-CN" altLang="en-US" b="1" dirty="0"/>
              <a:t> </a:t>
            </a:r>
            <a:r>
              <a:rPr lang="en-US" altLang="zh-CN" b="1" dirty="0"/>
              <a:t>discover</a:t>
            </a:r>
          </a:p>
          <a:p>
            <a:pPr lvl="1"/>
            <a:r>
              <a:rPr lang="en-US" altLang="zh-CN" b="1" dirty="0"/>
              <a:t>DHCP offer</a:t>
            </a:r>
          </a:p>
          <a:p>
            <a:pPr lvl="1"/>
            <a:r>
              <a:rPr lang="en-US" altLang="zh-CN" b="1" dirty="0"/>
              <a:t>DHCP request</a:t>
            </a:r>
          </a:p>
          <a:p>
            <a:pPr lvl="1"/>
            <a:r>
              <a:rPr lang="en-US" altLang="zh-CN" b="1" dirty="0"/>
              <a:t>DHCP release</a:t>
            </a:r>
          </a:p>
          <a:p>
            <a:pPr lvl="1"/>
            <a:r>
              <a:rPr lang="en-US" altLang="zh-CN" b="1" dirty="0"/>
              <a:t>DHCP </a:t>
            </a:r>
            <a:r>
              <a:rPr lang="en-US" altLang="zh-CN" b="1" dirty="0" err="1"/>
              <a:t>nak</a:t>
            </a:r>
            <a:r>
              <a:rPr lang="zh-CN" altLang="en-US" b="1" dirty="0"/>
              <a:t>：针对</a:t>
            </a:r>
            <a:r>
              <a:rPr lang="en-US" altLang="zh-CN" b="1" dirty="0"/>
              <a:t>DHCP request</a:t>
            </a:r>
            <a:r>
              <a:rPr lang="zh-CN" altLang="en-US" b="1" dirty="0"/>
              <a:t>的报文，服务器拒绝响应客户机</a:t>
            </a:r>
            <a:endParaRPr lang="en-US" altLang="zh-CN" b="1" dirty="0"/>
          </a:p>
          <a:p>
            <a:pPr lvl="1"/>
            <a:r>
              <a:rPr lang="en-US" altLang="zh-CN" b="1" dirty="0"/>
              <a:t>DHCP decline</a:t>
            </a:r>
            <a:r>
              <a:rPr lang="zh-CN" altLang="en-US" b="1" dirty="0"/>
              <a:t>：当客户机发现服务器分配给它的</a:t>
            </a:r>
            <a:r>
              <a:rPr lang="en-US" altLang="zh-CN" b="1" dirty="0"/>
              <a:t>IP</a:t>
            </a:r>
            <a:r>
              <a:rPr lang="zh-CN" altLang="en-US" b="1" dirty="0"/>
              <a:t>地址发生冲突时会发送此报文通知服务器，并且会重新申请地址</a:t>
            </a:r>
            <a:endParaRPr lang="en-US" altLang="zh-CN" b="1" dirty="0"/>
          </a:p>
          <a:p>
            <a:pPr lvl="1"/>
            <a:r>
              <a:rPr lang="en-US" altLang="zh-CN" b="1" dirty="0"/>
              <a:t>DHCP inform</a:t>
            </a:r>
            <a:r>
              <a:rPr lang="zh-CN" altLang="en-US" b="1" dirty="0"/>
              <a:t>：客户机已经获得了</a:t>
            </a:r>
            <a:r>
              <a:rPr lang="en-US" altLang="zh-CN" b="1" dirty="0"/>
              <a:t>IP</a:t>
            </a:r>
            <a:r>
              <a:rPr lang="zh-CN" altLang="en-US" b="1" dirty="0"/>
              <a:t>地址，发送此报文给服务器请求其它的网络配置信息（网关地址、</a:t>
            </a:r>
            <a:r>
              <a:rPr lang="en-US" altLang="zh-CN" b="1" dirty="0"/>
              <a:t>DNS</a:t>
            </a:r>
            <a:r>
              <a:rPr lang="zh-CN" altLang="en-US" b="1" dirty="0"/>
              <a:t>服务器地址等）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7559E2A-8949-721A-5C18-1D55FEEBB98F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DHCP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2588896155"/>
      </p:ext>
    </p:extLst>
  </p:cSld>
  <p:clrMapOvr>
    <a:masterClrMapping/>
  </p:clrMapOvr>
  <p:transition>
    <p:split orient="vert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A775E07-04AC-1ACF-5393-4DB069F52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C77929-D315-4D9B-BBED-9A9917290B28}" type="slidenum">
              <a:rPr lang="zh-CN" altLang="en-US" smtClean="0"/>
              <a:t>60</a:t>
            </a:fld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0B9671E-864C-1832-4C20-7788BC2237E0}"/>
              </a:ext>
            </a:extLst>
          </p:cNvPr>
          <p:cNvSpPr/>
          <p:nvPr/>
        </p:nvSpPr>
        <p:spPr>
          <a:xfrm>
            <a:off x="263250" y="100867"/>
            <a:ext cx="2105888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消息类型</a:t>
            </a:r>
            <a:r>
              <a:rPr lang="en-US" altLang="zh-CN" sz="1400" b="1" dirty="0">
                <a:solidFill>
                  <a:schemeClr val="tx1"/>
                </a:solidFill>
              </a:rPr>
              <a:t>(1 byte)</a:t>
            </a:r>
          </a:p>
          <a:p>
            <a:pPr algn="ctr"/>
            <a:r>
              <a:rPr lang="en-US" altLang="zh-CN" sz="1400" b="1" dirty="0">
                <a:solidFill>
                  <a:schemeClr val="tx1"/>
                </a:solidFill>
              </a:rPr>
              <a:t>Message Type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3051D08-DFCA-31BB-69D7-31D894238515}"/>
              </a:ext>
            </a:extLst>
          </p:cNvPr>
          <p:cNvSpPr/>
          <p:nvPr/>
        </p:nvSpPr>
        <p:spPr>
          <a:xfrm>
            <a:off x="2369138" y="100867"/>
            <a:ext cx="2105887" cy="43036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硬件类型</a:t>
            </a:r>
            <a:r>
              <a:rPr lang="en-US" altLang="zh-CN" sz="1400" b="1" dirty="0">
                <a:solidFill>
                  <a:schemeClr val="tx1"/>
                </a:solidFill>
              </a:rPr>
              <a:t>(1)</a:t>
            </a:r>
          </a:p>
          <a:p>
            <a:pPr algn="ctr"/>
            <a:r>
              <a:rPr lang="en-US" altLang="zh-CN" sz="1400" b="1" dirty="0">
                <a:solidFill>
                  <a:schemeClr val="tx1"/>
                </a:solidFill>
              </a:rPr>
              <a:t>Hardware Type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2C31A0C-3240-CD29-C0D2-699B3C6AB325}"/>
              </a:ext>
            </a:extLst>
          </p:cNvPr>
          <p:cNvSpPr/>
          <p:nvPr/>
        </p:nvSpPr>
        <p:spPr>
          <a:xfrm>
            <a:off x="4475026" y="100866"/>
            <a:ext cx="2105886" cy="43036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硬件长度</a:t>
            </a:r>
            <a:r>
              <a:rPr lang="en-US" altLang="zh-CN" sz="1400" b="1" dirty="0">
                <a:solidFill>
                  <a:schemeClr val="tx1"/>
                </a:solidFill>
              </a:rPr>
              <a:t>(1)</a:t>
            </a:r>
          </a:p>
          <a:p>
            <a:pPr algn="ctr"/>
            <a:r>
              <a:rPr lang="en-US" altLang="zh-CN" sz="1400" b="1" dirty="0">
                <a:solidFill>
                  <a:schemeClr val="tx1"/>
                </a:solidFill>
              </a:rPr>
              <a:t>Hardware Address Length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4E4CE3C-CF69-F40A-6581-2C8634CF3454}"/>
              </a:ext>
            </a:extLst>
          </p:cNvPr>
          <p:cNvSpPr/>
          <p:nvPr/>
        </p:nvSpPr>
        <p:spPr>
          <a:xfrm>
            <a:off x="6580914" y="100866"/>
            <a:ext cx="2105886" cy="43036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跳数</a:t>
            </a:r>
            <a:r>
              <a:rPr lang="en-US" altLang="zh-CN" sz="1400" b="1" dirty="0">
                <a:solidFill>
                  <a:schemeClr val="tx1"/>
                </a:solidFill>
              </a:rPr>
              <a:t>(1)</a:t>
            </a:r>
          </a:p>
          <a:p>
            <a:pPr algn="ctr"/>
            <a:r>
              <a:rPr lang="en-US" altLang="zh-CN" sz="1400" b="1" dirty="0">
                <a:solidFill>
                  <a:schemeClr val="tx1"/>
                </a:solidFill>
              </a:rPr>
              <a:t>Hops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1360716-01E1-E201-4786-EB67FA69F8F6}"/>
              </a:ext>
            </a:extLst>
          </p:cNvPr>
          <p:cNvSpPr/>
          <p:nvPr/>
        </p:nvSpPr>
        <p:spPr>
          <a:xfrm>
            <a:off x="263249" y="627670"/>
            <a:ext cx="8423551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事务</a:t>
            </a:r>
            <a:r>
              <a:rPr lang="en-US" altLang="zh-CN" sz="1400" b="1" dirty="0">
                <a:solidFill>
                  <a:schemeClr val="tx1"/>
                </a:solidFill>
              </a:rPr>
              <a:t>ID Transaction ID(4)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941F0DD-593F-ED2C-0FCF-13EB64E86D3D}"/>
              </a:ext>
            </a:extLst>
          </p:cNvPr>
          <p:cNvSpPr/>
          <p:nvPr/>
        </p:nvSpPr>
        <p:spPr>
          <a:xfrm>
            <a:off x="263250" y="1153780"/>
            <a:ext cx="4211775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经过秒数</a:t>
            </a:r>
            <a:r>
              <a:rPr lang="en-US" altLang="zh-CN" sz="1400" b="1" dirty="0">
                <a:solidFill>
                  <a:schemeClr val="tx1"/>
                </a:solidFill>
              </a:rPr>
              <a:t> Seconds Elapsed (2)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0F746C5-D1DA-AE55-B3BD-F05B6FE372AE}"/>
              </a:ext>
            </a:extLst>
          </p:cNvPr>
          <p:cNvSpPr/>
          <p:nvPr/>
        </p:nvSpPr>
        <p:spPr>
          <a:xfrm>
            <a:off x="4475025" y="1153780"/>
            <a:ext cx="4211775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标识 </a:t>
            </a:r>
            <a:r>
              <a:rPr lang="en-US" altLang="zh-CN" sz="1400" b="1" dirty="0" err="1">
                <a:solidFill>
                  <a:schemeClr val="tx1"/>
                </a:solidFill>
              </a:rPr>
              <a:t>Bootp</a:t>
            </a:r>
            <a:r>
              <a:rPr lang="en-US" altLang="zh-CN" sz="1400" b="1" dirty="0">
                <a:solidFill>
                  <a:schemeClr val="tx1"/>
                </a:solidFill>
              </a:rPr>
              <a:t> Flags (2)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C844E1F-AB50-CBCB-F468-368307F24D8C}"/>
              </a:ext>
            </a:extLst>
          </p:cNvPr>
          <p:cNvSpPr/>
          <p:nvPr/>
        </p:nvSpPr>
        <p:spPr>
          <a:xfrm>
            <a:off x="263249" y="1679890"/>
            <a:ext cx="8423551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客户机</a:t>
            </a:r>
            <a:r>
              <a:rPr lang="en-US" altLang="zh-CN" sz="1400" b="1" dirty="0">
                <a:solidFill>
                  <a:schemeClr val="tx1"/>
                </a:solidFill>
              </a:rPr>
              <a:t>IP Client IP Address (4)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5A57BA3-5729-9812-FFB1-581F125670C7}"/>
              </a:ext>
            </a:extLst>
          </p:cNvPr>
          <p:cNvSpPr/>
          <p:nvPr/>
        </p:nvSpPr>
        <p:spPr>
          <a:xfrm>
            <a:off x="263249" y="2208774"/>
            <a:ext cx="8423551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你的</a:t>
            </a:r>
            <a:r>
              <a:rPr lang="en-US" altLang="zh-CN" sz="1400" b="1" dirty="0">
                <a:solidFill>
                  <a:schemeClr val="tx1"/>
                </a:solidFill>
              </a:rPr>
              <a:t>IP</a:t>
            </a:r>
            <a:r>
              <a:rPr lang="zh-CN" altLang="en-US" sz="1400" b="1" dirty="0">
                <a:solidFill>
                  <a:schemeClr val="tx1"/>
                </a:solidFill>
              </a:rPr>
              <a:t>地址 </a:t>
            </a:r>
            <a:r>
              <a:rPr lang="en-US" altLang="zh-CN" sz="1400" b="1" dirty="0">
                <a:solidFill>
                  <a:schemeClr val="tx1"/>
                </a:solidFill>
              </a:rPr>
              <a:t>Your (Client) IP Address (4)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A2F34CB-F64B-1059-5482-42F6F9E6BE00}"/>
              </a:ext>
            </a:extLst>
          </p:cNvPr>
          <p:cNvSpPr/>
          <p:nvPr/>
        </p:nvSpPr>
        <p:spPr>
          <a:xfrm>
            <a:off x="263249" y="2730462"/>
            <a:ext cx="8423551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下一个服务器</a:t>
            </a:r>
            <a:r>
              <a:rPr lang="en-US" altLang="zh-CN" sz="1400" b="1" dirty="0">
                <a:solidFill>
                  <a:schemeClr val="tx1"/>
                </a:solidFill>
              </a:rPr>
              <a:t>IP</a:t>
            </a:r>
            <a:r>
              <a:rPr lang="zh-CN" altLang="en-US" sz="1400" b="1" dirty="0">
                <a:solidFill>
                  <a:schemeClr val="tx1"/>
                </a:solidFill>
              </a:rPr>
              <a:t>地址 </a:t>
            </a:r>
            <a:r>
              <a:rPr lang="en-US" altLang="zh-CN" sz="1400" b="1" dirty="0">
                <a:solidFill>
                  <a:schemeClr val="tx1"/>
                </a:solidFill>
              </a:rPr>
              <a:t>Next Server IP Address (4)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54A8B04-D47C-1E6D-3FEB-0A747D749C6E}"/>
              </a:ext>
            </a:extLst>
          </p:cNvPr>
          <p:cNvSpPr/>
          <p:nvPr/>
        </p:nvSpPr>
        <p:spPr>
          <a:xfrm>
            <a:off x="263249" y="3252150"/>
            <a:ext cx="8423551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网关（中继）</a:t>
            </a:r>
            <a:r>
              <a:rPr lang="en-US" altLang="zh-CN" sz="1400" b="1" dirty="0">
                <a:solidFill>
                  <a:schemeClr val="tx1"/>
                </a:solidFill>
              </a:rPr>
              <a:t>IP</a:t>
            </a:r>
            <a:r>
              <a:rPr lang="zh-CN" altLang="en-US" sz="1400" b="1" dirty="0">
                <a:solidFill>
                  <a:schemeClr val="tx1"/>
                </a:solidFill>
              </a:rPr>
              <a:t>地址 </a:t>
            </a:r>
            <a:r>
              <a:rPr lang="en-US" altLang="zh-CN" sz="1400" b="1" dirty="0">
                <a:solidFill>
                  <a:schemeClr val="tx1"/>
                </a:solidFill>
              </a:rPr>
              <a:t>Relay Agent IP Address (4)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2E1E521-1ED7-6FAB-17A8-0462C840BB0B}"/>
              </a:ext>
            </a:extLst>
          </p:cNvPr>
          <p:cNvSpPr/>
          <p:nvPr/>
        </p:nvSpPr>
        <p:spPr>
          <a:xfrm>
            <a:off x="263249" y="3773838"/>
            <a:ext cx="8423551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客户机</a:t>
            </a:r>
            <a:r>
              <a:rPr lang="en-US" altLang="zh-CN" sz="1400" b="1" dirty="0">
                <a:solidFill>
                  <a:schemeClr val="tx1"/>
                </a:solidFill>
              </a:rPr>
              <a:t>MAC</a:t>
            </a:r>
            <a:r>
              <a:rPr lang="zh-CN" altLang="en-US" sz="1400" b="1" dirty="0">
                <a:solidFill>
                  <a:schemeClr val="tx1"/>
                </a:solidFill>
              </a:rPr>
              <a:t>地址与硬件地址填充 </a:t>
            </a:r>
            <a:r>
              <a:rPr lang="en-US" altLang="zh-CN" sz="1400" b="1" dirty="0">
                <a:solidFill>
                  <a:schemeClr val="tx1"/>
                </a:solidFill>
              </a:rPr>
              <a:t>Client MAC Address (6) + Client Hardware Address Padding (10)</a:t>
            </a:r>
            <a:r>
              <a:rPr lang="zh-CN" altLang="en-US" sz="14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B5730D7B-D07D-D351-BB18-AAF9D666556A}"/>
              </a:ext>
            </a:extLst>
          </p:cNvPr>
          <p:cNvSpPr/>
          <p:nvPr/>
        </p:nvSpPr>
        <p:spPr>
          <a:xfrm>
            <a:off x="263249" y="4295526"/>
            <a:ext cx="8423551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服务器名称 </a:t>
            </a:r>
            <a:r>
              <a:rPr lang="en-US" altLang="zh-CN" sz="1400" b="1" dirty="0">
                <a:solidFill>
                  <a:schemeClr val="tx1"/>
                </a:solidFill>
              </a:rPr>
              <a:t>Server Host Name (64)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78AD8FA-F6E5-57F9-50CE-D6E59E0D0501}"/>
              </a:ext>
            </a:extLst>
          </p:cNvPr>
          <p:cNvSpPr/>
          <p:nvPr/>
        </p:nvSpPr>
        <p:spPr>
          <a:xfrm>
            <a:off x="263249" y="4817214"/>
            <a:ext cx="8423551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引导文件名 </a:t>
            </a:r>
            <a:r>
              <a:rPr lang="en-US" altLang="zh-CN" sz="1400" b="1" dirty="0">
                <a:solidFill>
                  <a:schemeClr val="tx1"/>
                </a:solidFill>
              </a:rPr>
              <a:t>Boot File Name (128)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A763BA2-AE8D-A00B-A694-7717EE1E2FDF}"/>
              </a:ext>
            </a:extLst>
          </p:cNvPr>
          <p:cNvSpPr/>
          <p:nvPr/>
        </p:nvSpPr>
        <p:spPr>
          <a:xfrm>
            <a:off x="263248" y="5336182"/>
            <a:ext cx="8423551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 b="1" dirty="0">
                <a:solidFill>
                  <a:schemeClr val="tx1"/>
                </a:solidFill>
              </a:rPr>
              <a:t>Magic Cookie (4)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CF4742B-E378-90E2-492D-2F8F54118A1B}"/>
              </a:ext>
            </a:extLst>
          </p:cNvPr>
          <p:cNvSpPr/>
          <p:nvPr/>
        </p:nvSpPr>
        <p:spPr>
          <a:xfrm>
            <a:off x="263248" y="5855150"/>
            <a:ext cx="8423551" cy="53160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选项 </a:t>
            </a:r>
            <a:r>
              <a:rPr lang="en-US" altLang="zh-CN" sz="1400" b="1" dirty="0">
                <a:solidFill>
                  <a:schemeClr val="tx1"/>
                </a:solidFill>
              </a:rPr>
              <a:t>Option</a:t>
            </a:r>
            <a:r>
              <a:rPr lang="zh-CN" altLang="en-US" sz="1400" b="1" dirty="0">
                <a:solidFill>
                  <a:schemeClr val="tx1"/>
                </a:solidFill>
              </a:rPr>
              <a:t>（变长）</a:t>
            </a:r>
          </a:p>
        </p:txBody>
      </p:sp>
    </p:spTree>
    <p:extLst>
      <p:ext uri="{BB962C8B-B14F-4D97-AF65-F5344CB8AC3E}">
        <p14:creationId xmlns:p14="http://schemas.microsoft.com/office/powerpoint/2010/main" val="2233835715"/>
      </p:ext>
    </p:extLst>
  </p:cSld>
  <p:clrMapOvr>
    <a:masterClrMapping/>
  </p:clrMapOvr>
  <p:transition>
    <p:split orient="vert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6EA701-D64C-C116-D398-04C79DD6B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181424-72A0-4FEB-8D43-00DE71F8E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DHCP</a:t>
            </a:r>
            <a:r>
              <a:rPr lang="zh-CN" altLang="en-US" b="1" dirty="0"/>
              <a:t>报文格式</a:t>
            </a:r>
            <a:endParaRPr lang="en-US" altLang="zh-CN" b="1" dirty="0"/>
          </a:p>
          <a:p>
            <a:pPr lvl="1"/>
            <a:r>
              <a:rPr lang="zh-CN" altLang="en-US" sz="1400" b="1" dirty="0"/>
              <a:t>消息类型：</a:t>
            </a:r>
            <a:r>
              <a:rPr lang="en-US" altLang="zh-CN" sz="1400" b="1" dirty="0"/>
              <a:t>1</a:t>
            </a:r>
            <a:r>
              <a:rPr lang="zh-CN" altLang="en-US" sz="1400" b="1" dirty="0"/>
              <a:t>表示请求，</a:t>
            </a:r>
            <a:r>
              <a:rPr lang="en-US" altLang="zh-CN" sz="1400" b="1" dirty="0"/>
              <a:t>2</a:t>
            </a:r>
            <a:r>
              <a:rPr lang="zh-CN" altLang="en-US" sz="1400" b="1" dirty="0"/>
              <a:t>表示响应</a:t>
            </a:r>
            <a:endParaRPr lang="en-US" altLang="zh-CN" sz="1400" b="1" dirty="0"/>
          </a:p>
          <a:p>
            <a:pPr lvl="1"/>
            <a:r>
              <a:rPr lang="zh-CN" altLang="en-US" sz="1400" b="1" dirty="0"/>
              <a:t>硬件类型：</a:t>
            </a:r>
            <a:r>
              <a:rPr lang="en-US" altLang="zh-CN" sz="1400" b="1" dirty="0"/>
              <a:t>1</a:t>
            </a:r>
            <a:r>
              <a:rPr lang="zh-CN" altLang="en-US" sz="1400" b="1" dirty="0"/>
              <a:t>表示以太网接口</a:t>
            </a:r>
            <a:endParaRPr lang="en-US" altLang="zh-CN" sz="1400" b="1" dirty="0"/>
          </a:p>
          <a:p>
            <a:pPr lvl="1"/>
            <a:r>
              <a:rPr lang="zh-CN" altLang="en-US" sz="1400" b="1" dirty="0"/>
              <a:t>硬件长度：单位是</a:t>
            </a:r>
            <a:r>
              <a:rPr lang="en-US" altLang="zh-CN" sz="1400" b="1" dirty="0"/>
              <a:t>byte</a:t>
            </a:r>
            <a:r>
              <a:rPr lang="zh-CN" altLang="en-US" sz="1400" b="1" dirty="0"/>
              <a:t>，一般以太网</a:t>
            </a:r>
            <a:r>
              <a:rPr lang="en-US" altLang="zh-CN" sz="1400" b="1" dirty="0"/>
              <a:t>MAC</a:t>
            </a:r>
            <a:r>
              <a:rPr lang="zh-CN" altLang="en-US" sz="1400" b="1" dirty="0"/>
              <a:t>地址值为</a:t>
            </a:r>
            <a:r>
              <a:rPr lang="en-US" altLang="zh-CN" sz="1400" b="1" dirty="0"/>
              <a:t>6</a:t>
            </a:r>
          </a:p>
          <a:p>
            <a:pPr lvl="1"/>
            <a:r>
              <a:rPr lang="en-US" altLang="zh-CN" sz="1400" b="1" dirty="0"/>
              <a:t>Hops</a:t>
            </a:r>
            <a:r>
              <a:rPr lang="zh-CN" altLang="en-US" sz="1400" b="1" dirty="0"/>
              <a:t>：</a:t>
            </a:r>
            <a:r>
              <a:rPr lang="en-US" altLang="zh-CN" sz="1400" b="1" dirty="0"/>
              <a:t>DHCP</a:t>
            </a:r>
            <a:r>
              <a:rPr lang="zh-CN" altLang="en-US" sz="1400" b="1" dirty="0"/>
              <a:t>报文经过的</a:t>
            </a:r>
            <a:r>
              <a:rPr lang="en-US" altLang="zh-CN" sz="1400" b="1" dirty="0"/>
              <a:t>DHCP</a:t>
            </a:r>
            <a:r>
              <a:rPr lang="zh-CN" altLang="en-US" sz="1400" b="1" dirty="0"/>
              <a:t>中继的数目</a:t>
            </a:r>
            <a:endParaRPr lang="en-US" altLang="zh-CN" sz="1400" b="1" dirty="0"/>
          </a:p>
          <a:p>
            <a:pPr lvl="1"/>
            <a:r>
              <a:rPr lang="en-US" altLang="zh-CN" sz="1400" b="1" dirty="0"/>
              <a:t>TID</a:t>
            </a:r>
            <a:r>
              <a:rPr lang="zh-CN" altLang="en-US" sz="1400" b="1" dirty="0"/>
              <a:t>：事务</a:t>
            </a:r>
            <a:r>
              <a:rPr lang="en-US" altLang="zh-CN" sz="1400" b="1" dirty="0"/>
              <a:t>ID</a:t>
            </a:r>
            <a:r>
              <a:rPr lang="zh-CN" altLang="en-US" sz="1400" b="1" dirty="0"/>
              <a:t>，</a:t>
            </a:r>
            <a:r>
              <a:rPr lang="en-US" altLang="zh-CN" sz="1400" b="1" dirty="0"/>
              <a:t>DHCP</a:t>
            </a:r>
            <a:r>
              <a:rPr lang="zh-CN" altLang="en-US" sz="1400" b="1" dirty="0"/>
              <a:t>请求过程每个报文具有相同</a:t>
            </a:r>
            <a:r>
              <a:rPr lang="en-US" altLang="zh-CN" sz="1400" b="1" dirty="0"/>
              <a:t>TID</a:t>
            </a:r>
          </a:p>
          <a:p>
            <a:pPr lvl="1"/>
            <a:r>
              <a:rPr lang="en-US" altLang="zh-CN" sz="1400" b="1" dirty="0"/>
              <a:t>Flags</a:t>
            </a:r>
            <a:r>
              <a:rPr lang="zh-CN" altLang="en-US" sz="1400" b="1" dirty="0"/>
              <a:t>：只有最高位使用，用来标识</a:t>
            </a:r>
            <a:r>
              <a:rPr lang="en-US" altLang="zh-CN" sz="1400" b="1" dirty="0"/>
              <a:t>DHCP</a:t>
            </a:r>
            <a:r>
              <a:rPr lang="zh-CN" altLang="en-US" sz="1400" b="1" dirty="0"/>
              <a:t>服务器返回信息时采用单播还是多播，</a:t>
            </a:r>
            <a:r>
              <a:rPr lang="en-US" altLang="zh-CN" sz="1400" b="1" dirty="0"/>
              <a:t>0</a:t>
            </a:r>
            <a:r>
              <a:rPr lang="zh-CN" altLang="en-US" sz="1400" b="1" dirty="0"/>
              <a:t>表示单播，</a:t>
            </a:r>
            <a:r>
              <a:rPr lang="en-US" altLang="zh-CN" sz="1400" b="1" dirty="0"/>
              <a:t>1</a:t>
            </a:r>
            <a:r>
              <a:rPr lang="zh-CN" altLang="en-US" sz="1400" b="1" dirty="0"/>
              <a:t>表示多播</a:t>
            </a:r>
            <a:endParaRPr lang="en-US" altLang="zh-CN" sz="1400" b="1" dirty="0"/>
          </a:p>
          <a:p>
            <a:pPr lvl="1"/>
            <a:r>
              <a:rPr lang="en-US" altLang="zh-CN" sz="1400" b="1" dirty="0"/>
              <a:t>Client IP Address</a:t>
            </a:r>
            <a:r>
              <a:rPr lang="zh-CN" altLang="en-US" sz="1400" b="1" dirty="0"/>
              <a:t>：客户机的</a:t>
            </a:r>
            <a:r>
              <a:rPr lang="en-US" altLang="zh-CN" sz="1400" b="1" dirty="0"/>
              <a:t>IP</a:t>
            </a:r>
          </a:p>
          <a:p>
            <a:pPr lvl="1"/>
            <a:r>
              <a:rPr lang="en-US" altLang="zh-CN" sz="1400" b="1" dirty="0"/>
              <a:t>Your IP Address</a:t>
            </a:r>
            <a:r>
              <a:rPr lang="zh-CN" altLang="en-US" sz="1400" b="1" dirty="0"/>
              <a:t>：</a:t>
            </a:r>
            <a:r>
              <a:rPr lang="en-US" altLang="zh-CN" sz="1400" b="1" dirty="0"/>
              <a:t>DHCP</a:t>
            </a:r>
            <a:r>
              <a:rPr lang="zh-CN" altLang="en-US" sz="1400" b="1" dirty="0"/>
              <a:t>服务器提供给客户机的</a:t>
            </a:r>
            <a:r>
              <a:rPr lang="en-US" altLang="zh-CN" sz="1400" b="1" dirty="0"/>
              <a:t>IP</a:t>
            </a:r>
          </a:p>
          <a:p>
            <a:pPr lvl="1"/>
            <a:r>
              <a:rPr lang="zh-CN" altLang="en-US" sz="1400" b="1" dirty="0"/>
              <a:t>硬件地址填充：一般是全</a:t>
            </a:r>
            <a:r>
              <a:rPr lang="en-US" altLang="zh-CN" sz="1400" b="1" dirty="0"/>
              <a:t>0</a:t>
            </a:r>
          </a:p>
          <a:p>
            <a:pPr lvl="1"/>
            <a:r>
              <a:rPr lang="zh-CN" altLang="en-US" sz="1400" b="1" dirty="0"/>
              <a:t>引导文件名：</a:t>
            </a:r>
            <a:r>
              <a:rPr lang="en-US" altLang="zh-CN" sz="1400" b="1" dirty="0"/>
              <a:t>DHCP</a:t>
            </a:r>
            <a:r>
              <a:rPr lang="zh-CN" altLang="en-US" sz="1400" b="1" dirty="0"/>
              <a:t>服务器为</a:t>
            </a:r>
            <a:r>
              <a:rPr lang="en-US" altLang="zh-CN" sz="1400" b="1" dirty="0"/>
              <a:t>DHCP</a:t>
            </a:r>
            <a:r>
              <a:rPr lang="zh-CN" altLang="en-US" sz="1400" b="1" dirty="0"/>
              <a:t>客户端指定的启动配置文件名称及路径信息</a:t>
            </a:r>
            <a:endParaRPr lang="en-US" altLang="zh-CN" sz="1400" b="1" dirty="0"/>
          </a:p>
          <a:p>
            <a:pPr lvl="1"/>
            <a:r>
              <a:rPr lang="en-US" altLang="zh-CN" sz="1400" b="1" dirty="0"/>
              <a:t>Magic Cookie</a:t>
            </a:r>
            <a:r>
              <a:rPr lang="zh-CN" altLang="en-US" sz="1400" b="1" dirty="0"/>
              <a:t>：只有两种固定值，区分</a:t>
            </a:r>
            <a:r>
              <a:rPr lang="en-US" altLang="zh-CN" sz="1400" b="1" dirty="0"/>
              <a:t>DHCP</a:t>
            </a:r>
            <a:r>
              <a:rPr lang="zh-CN" altLang="en-US" sz="1400" b="1" dirty="0"/>
              <a:t>和</a:t>
            </a:r>
            <a:r>
              <a:rPr lang="en-US" altLang="zh-CN" sz="1400" b="1" dirty="0" err="1"/>
              <a:t>Bootp</a:t>
            </a:r>
            <a:endParaRPr lang="en-US" altLang="zh-CN" sz="1400" b="1" dirty="0"/>
          </a:p>
          <a:p>
            <a:pPr lvl="1"/>
            <a:endParaRPr lang="zh-CN" altLang="en-US" sz="1400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B8B0ACC-9E8A-C2D0-36BB-F06CBCB7694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DHCP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850008232"/>
      </p:ext>
    </p:extLst>
  </p:cSld>
  <p:clrMapOvr>
    <a:masterClrMapping/>
  </p:clrMapOvr>
  <p:transition>
    <p:split orient="vert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A52F6B-2570-07EA-5535-0DB372690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2A42FB-E7B5-A1A4-64B3-12E183E86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350063"/>
          </a:xfrm>
        </p:spPr>
        <p:txBody>
          <a:bodyPr/>
          <a:lstStyle/>
          <a:p>
            <a:r>
              <a:rPr lang="en-US" altLang="zh-CN" b="1" dirty="0"/>
              <a:t>DHCP</a:t>
            </a:r>
            <a:r>
              <a:rPr lang="zh-CN" altLang="en-US" b="1" dirty="0"/>
              <a:t>欺骗原理</a:t>
            </a:r>
            <a:endParaRPr lang="en-US" altLang="zh-CN" b="1" dirty="0"/>
          </a:p>
          <a:p>
            <a:pPr lvl="1"/>
            <a:r>
              <a:rPr lang="zh-CN" altLang="en-US" b="1" dirty="0"/>
              <a:t>攻击者使用</a:t>
            </a:r>
            <a:r>
              <a:rPr lang="en-US" altLang="zh-CN" b="1" dirty="0"/>
              <a:t>DHCP discover</a:t>
            </a:r>
            <a:r>
              <a:rPr lang="zh-CN" altLang="en-US" b="1" dirty="0"/>
              <a:t>报文</a:t>
            </a:r>
            <a:endParaRPr lang="en-US" altLang="zh-CN" b="1" dirty="0"/>
          </a:p>
          <a:p>
            <a:pPr lvl="1"/>
            <a:r>
              <a:rPr lang="zh-CN" altLang="en-US" b="1" dirty="0"/>
              <a:t>攻击者使</a:t>
            </a:r>
            <a:r>
              <a:rPr lang="en-US" altLang="zh-CN" b="1" dirty="0"/>
              <a:t>DHCP</a:t>
            </a:r>
            <a:r>
              <a:rPr lang="zh-CN" altLang="en-US" b="1" dirty="0"/>
              <a:t>主机无法提供服务后再伪装为</a:t>
            </a:r>
            <a:r>
              <a:rPr lang="en-US" altLang="zh-CN" b="1" dirty="0"/>
              <a:t>DHCP</a:t>
            </a:r>
            <a:r>
              <a:rPr lang="zh-CN" altLang="en-US" b="1" dirty="0"/>
              <a:t>服务器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15F02CB-A432-8A91-8EDF-E7CB15AC69D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DHCP</a:t>
            </a:r>
            <a:r>
              <a:rPr lang="zh-CN" altLang="en-US" dirty="0"/>
              <a:t>欺骗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39DDC20-4B4B-72F3-ED69-607AE21B4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017" y="3629024"/>
            <a:ext cx="7091966" cy="313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11181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94409-860A-AE32-5A54-308C4C24F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DHCP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32E2E0-41DA-A0D4-71EE-81054BD97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DHCP</a:t>
            </a:r>
            <a:r>
              <a:rPr lang="zh-CN" altLang="en-US" b="1" dirty="0"/>
              <a:t>欺骗的防御</a:t>
            </a:r>
            <a:endParaRPr lang="en-US" altLang="zh-CN" b="1" dirty="0"/>
          </a:p>
          <a:p>
            <a:pPr lvl="1"/>
            <a:r>
              <a:rPr lang="en-US" altLang="zh-CN" b="1" dirty="0"/>
              <a:t>DHCP snooping</a:t>
            </a:r>
          </a:p>
          <a:p>
            <a:pPr lvl="2"/>
            <a:r>
              <a:rPr lang="zh-CN" altLang="en-US" b="1" dirty="0"/>
              <a:t>在交换机上开启</a:t>
            </a:r>
            <a:r>
              <a:rPr lang="en-US" altLang="zh-CN" b="1" dirty="0"/>
              <a:t>DHCP</a:t>
            </a:r>
            <a:r>
              <a:rPr lang="zh-CN" altLang="en-US" b="1" dirty="0"/>
              <a:t>监听</a:t>
            </a:r>
            <a:endParaRPr lang="en-US" altLang="zh-CN" b="1" dirty="0"/>
          </a:p>
          <a:p>
            <a:pPr lvl="2"/>
            <a:r>
              <a:rPr lang="zh-CN" altLang="en-US" b="1" dirty="0"/>
              <a:t>配置</a:t>
            </a:r>
            <a:r>
              <a:rPr lang="en-US" altLang="zh-CN" b="1" dirty="0"/>
              <a:t>DHCP</a:t>
            </a:r>
            <a:r>
              <a:rPr lang="zh-CN" altLang="en-US" b="1" dirty="0"/>
              <a:t>信任端口</a:t>
            </a:r>
            <a:endParaRPr lang="en-US" altLang="zh-CN" b="1" dirty="0"/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A55E5B7D-A8FA-C044-6CF3-A7D53065967A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DHCP</a:t>
            </a:r>
            <a:r>
              <a:rPr lang="zh-CN" altLang="en-US" dirty="0"/>
              <a:t>欺骗</a:t>
            </a:r>
          </a:p>
        </p:txBody>
      </p:sp>
    </p:spTree>
    <p:extLst>
      <p:ext uri="{BB962C8B-B14F-4D97-AF65-F5344CB8AC3E}">
        <p14:creationId xmlns:p14="http://schemas.microsoft.com/office/powerpoint/2010/main" val="333933671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9D4EA-3403-7D65-7B3E-6F442ACE4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网络协议与网络攻击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41370A-B9D9-2FA7-A372-831993DEE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7425" y="2686050"/>
            <a:ext cx="7169150" cy="1297815"/>
          </a:xfrm>
        </p:spPr>
        <p:txBody>
          <a:bodyPr/>
          <a:lstStyle/>
          <a:p>
            <a:r>
              <a:rPr lang="zh-CN" altLang="en-US" dirty="0"/>
              <a:t>第三节 应用层协议</a:t>
            </a: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FC0C3A42-0748-58BE-3E82-A2DEA170CEA2}"/>
              </a:ext>
            </a:extLst>
          </p:cNvPr>
          <p:cNvSpPr txBox="1">
            <a:spLocks/>
          </p:cNvSpPr>
          <p:nvPr/>
        </p:nvSpPr>
        <p:spPr bwMode="auto">
          <a:xfrm>
            <a:off x="3169078" y="3883340"/>
            <a:ext cx="3486604" cy="2347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 b="1" kern="12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DHCP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DNS</a:t>
            </a:r>
            <a:r>
              <a:rPr lang="zh-CN" alt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rgbClr val="C0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solidFill>
                <a:srgbClr val="CF1E13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3. HTTP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HTTPS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162370"/>
      </p:ext>
    </p:extLst>
  </p:cSld>
  <p:clrMapOvr>
    <a:masterClrMapping/>
  </p:clrMapOvr>
  <p:transition>
    <p:split orient="vert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064195-A599-71CC-ACAC-D33D1DA12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C8C4D2-3CDE-3FD6-96EA-818F56A0A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（</a:t>
            </a:r>
            <a:r>
              <a:rPr lang="en-US" altLang="zh-CN" b="1" dirty="0"/>
              <a:t>Domain Name System</a:t>
            </a:r>
            <a:r>
              <a:rPr lang="zh-CN" altLang="en-US" b="1" dirty="0"/>
              <a:t>，域名系统）基本概念</a:t>
            </a:r>
            <a:endParaRPr lang="en-US" altLang="zh-CN" b="1" dirty="0"/>
          </a:p>
          <a:p>
            <a:pPr lvl="1"/>
            <a:r>
              <a:rPr lang="zh-CN" altLang="en-US" b="1" dirty="0"/>
              <a:t>将域名和</a:t>
            </a:r>
            <a:r>
              <a:rPr lang="en-US" altLang="zh-CN" b="1" dirty="0"/>
              <a:t>IP</a:t>
            </a:r>
            <a:r>
              <a:rPr lang="zh-CN" altLang="en-US" b="1" dirty="0"/>
              <a:t>地址的相互映射关系存放在一个分布式的数据库中</a:t>
            </a:r>
            <a:endParaRPr lang="en-US" altLang="zh-CN" b="1" dirty="0"/>
          </a:p>
          <a:p>
            <a:pPr lvl="1"/>
            <a:r>
              <a:rPr lang="zh-CN" altLang="en-US" b="1" dirty="0"/>
              <a:t>域名：由</a:t>
            </a:r>
            <a:r>
              <a:rPr lang="en-US" altLang="zh-CN" b="1" dirty="0"/>
              <a:t>ICANN</a:t>
            </a:r>
            <a:r>
              <a:rPr lang="zh-CN" altLang="en-US" b="1" dirty="0"/>
              <a:t>（</a:t>
            </a:r>
            <a:r>
              <a:rPr lang="en-US" altLang="zh-CN" b="1" dirty="0"/>
              <a:t>The Internet Corporation for Assigned Names and Numbers</a:t>
            </a:r>
            <a:r>
              <a:rPr lang="zh-CN" altLang="en-US" b="1" dirty="0"/>
              <a:t>）机构统一管理</a:t>
            </a:r>
            <a:endParaRPr lang="en-US" altLang="zh-CN" b="1" dirty="0"/>
          </a:p>
          <a:p>
            <a:pPr lvl="2"/>
            <a:r>
              <a:rPr lang="en-US" altLang="zh-CN" b="1" dirty="0"/>
              <a:t>www.baidu.com</a:t>
            </a:r>
          </a:p>
          <a:p>
            <a:pPr lvl="2"/>
            <a:r>
              <a:rPr lang="en-US" altLang="zh-CN" b="1" dirty="0"/>
              <a:t>mail.nwpu.edu.cn</a:t>
            </a:r>
          </a:p>
          <a:p>
            <a:pPr lvl="1"/>
            <a:r>
              <a:rPr lang="zh-CN" altLang="en-US" b="1" dirty="0"/>
              <a:t>使用</a:t>
            </a:r>
            <a:r>
              <a:rPr lang="en-US" altLang="zh-CN" b="1" dirty="0"/>
              <a:t>UDP</a:t>
            </a:r>
            <a:r>
              <a:rPr lang="zh-CN" altLang="en-US" b="1" dirty="0"/>
              <a:t>协议，</a:t>
            </a:r>
            <a:r>
              <a:rPr lang="en-US" altLang="zh-CN" b="1" dirty="0"/>
              <a:t>53</a:t>
            </a:r>
            <a:r>
              <a:rPr lang="zh-CN" altLang="en-US" b="1" dirty="0"/>
              <a:t>号端口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51B17FF-D71D-295A-2B4E-E9A8B095F31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270953830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2DF370-45D4-607E-60F2-351744545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50402D-000F-7EF6-26F2-07B1E27D0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树状结构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D7B7F64-565D-0E2A-1FDA-4B7B169FF1FE}"/>
              </a:ext>
            </a:extLst>
          </p:cNvPr>
          <p:cNvSpPr/>
          <p:nvPr/>
        </p:nvSpPr>
        <p:spPr>
          <a:xfrm>
            <a:off x="4760890" y="1701392"/>
            <a:ext cx="1524000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“</a:t>
            </a:r>
            <a:r>
              <a:rPr lang="en-US" altLang="zh-CN" sz="1600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</a:t>
            </a:r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”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572976B-9BF8-7BED-C988-C20899A68616}"/>
              </a:ext>
            </a:extLst>
          </p:cNvPr>
          <p:cNvSpPr/>
          <p:nvPr/>
        </p:nvSpPr>
        <p:spPr>
          <a:xfrm>
            <a:off x="133082" y="2751777"/>
            <a:ext cx="2076230" cy="5924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顶级域</a:t>
            </a:r>
            <a:endParaRPr lang="en-US" altLang="zh-CN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Top-level domain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025645-6544-709F-0227-7F848CEA62EC}"/>
              </a:ext>
            </a:extLst>
          </p:cNvPr>
          <p:cNvSpPr/>
          <p:nvPr/>
        </p:nvSpPr>
        <p:spPr>
          <a:xfrm>
            <a:off x="2728358" y="2856959"/>
            <a:ext cx="740354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.net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B42B20C-2F47-4CDF-8241-59647D9193D6}"/>
              </a:ext>
            </a:extLst>
          </p:cNvPr>
          <p:cNvSpPr/>
          <p:nvPr/>
        </p:nvSpPr>
        <p:spPr>
          <a:xfrm>
            <a:off x="3936826" y="2856958"/>
            <a:ext cx="740354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.org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7F9D51F-9A25-DFBE-7AC5-9CBCA4282C78}"/>
              </a:ext>
            </a:extLst>
          </p:cNvPr>
          <p:cNvSpPr/>
          <p:nvPr/>
        </p:nvSpPr>
        <p:spPr>
          <a:xfrm>
            <a:off x="5145294" y="2856957"/>
            <a:ext cx="740354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.com</a:t>
            </a:r>
            <a:endParaRPr lang="zh-CN" altLang="en-US" sz="1600" b="1" dirty="0">
              <a:solidFill>
                <a:srgbClr val="FF0000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A4C1114-C47E-D00A-42B9-3644C28821AB}"/>
              </a:ext>
            </a:extLst>
          </p:cNvPr>
          <p:cNvSpPr/>
          <p:nvPr/>
        </p:nvSpPr>
        <p:spPr>
          <a:xfrm>
            <a:off x="6353762" y="2856957"/>
            <a:ext cx="740354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</a:t>
            </a:r>
            <a:r>
              <a:rPr lang="en-US" altLang="zh-CN" sz="1600" b="1" dirty="0" err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cn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BCA37E4-8B32-CC51-7C07-E596206B793B}"/>
              </a:ext>
            </a:extLst>
          </p:cNvPr>
          <p:cNvSpPr/>
          <p:nvPr/>
        </p:nvSpPr>
        <p:spPr>
          <a:xfrm>
            <a:off x="7562229" y="2856956"/>
            <a:ext cx="1113839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…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48DCDE89-FB38-DAE2-B54A-50E40953952A}"/>
              </a:ext>
            </a:extLst>
          </p:cNvPr>
          <p:cNvCxnSpPr>
            <a:cxnSpLocks/>
            <a:stCxn id="7" idx="0"/>
            <a:endCxn id="4" idx="2"/>
          </p:cNvCxnSpPr>
          <p:nvPr/>
        </p:nvCxnSpPr>
        <p:spPr>
          <a:xfrm flipV="1">
            <a:off x="3098535" y="2083465"/>
            <a:ext cx="2424355" cy="77349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3793CB7-B892-F775-B216-AF88D0C49D2A}"/>
              </a:ext>
            </a:extLst>
          </p:cNvPr>
          <p:cNvCxnSpPr>
            <a:cxnSpLocks/>
            <a:stCxn id="8" idx="0"/>
            <a:endCxn id="4" idx="2"/>
          </p:cNvCxnSpPr>
          <p:nvPr/>
        </p:nvCxnSpPr>
        <p:spPr>
          <a:xfrm flipV="1">
            <a:off x="4307003" y="2083465"/>
            <a:ext cx="1215887" cy="77349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46CEA275-75C7-2CE4-B6A6-B509CFE437F6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flipH="1">
            <a:off x="5515471" y="2083465"/>
            <a:ext cx="7419" cy="7734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4393239C-420F-B982-A645-56D0B64A51D7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>
            <a:off x="5522890" y="2083465"/>
            <a:ext cx="1201049" cy="7734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FD484C02-BA50-541B-2C48-7683A9AAB0A6}"/>
              </a:ext>
            </a:extLst>
          </p:cNvPr>
          <p:cNvCxnSpPr>
            <a:cxnSpLocks/>
            <a:stCxn id="4" idx="2"/>
            <a:endCxn id="11" idx="0"/>
          </p:cNvCxnSpPr>
          <p:nvPr/>
        </p:nvCxnSpPr>
        <p:spPr>
          <a:xfrm>
            <a:off x="5522890" y="2083465"/>
            <a:ext cx="2596259" cy="77349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355C3284-31D5-A3CC-9223-D93E389F6ABA}"/>
              </a:ext>
            </a:extLst>
          </p:cNvPr>
          <p:cNvSpPr/>
          <p:nvPr/>
        </p:nvSpPr>
        <p:spPr>
          <a:xfrm>
            <a:off x="4420743" y="4056967"/>
            <a:ext cx="876562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</a:t>
            </a:r>
            <a:r>
              <a:rPr lang="en-US" altLang="zh-CN" sz="1600" b="1" dirty="0" err="1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baidu</a:t>
            </a:r>
            <a:endParaRPr lang="zh-CN" altLang="en-US" sz="1600" b="1" dirty="0">
              <a:solidFill>
                <a:srgbClr val="FF0000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1FAFA0A-78BE-E2F9-C5EF-B119EF8ECF46}"/>
              </a:ext>
            </a:extLst>
          </p:cNvPr>
          <p:cNvSpPr/>
          <p:nvPr/>
        </p:nvSpPr>
        <p:spPr>
          <a:xfrm>
            <a:off x="3098535" y="4056967"/>
            <a:ext cx="876562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</a:t>
            </a:r>
            <a:r>
              <a:rPr lang="en-US" altLang="zh-CN" sz="1600" b="1" dirty="0" err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sina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9559282-33A2-0B33-F829-9569B2DED85F}"/>
              </a:ext>
            </a:extLst>
          </p:cNvPr>
          <p:cNvSpPr/>
          <p:nvPr/>
        </p:nvSpPr>
        <p:spPr>
          <a:xfrm>
            <a:off x="5740397" y="4058864"/>
            <a:ext cx="876562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.</a:t>
            </a:r>
            <a:r>
              <a:rPr lang="en-US" altLang="zh-CN" sz="1600" b="1" dirty="0" err="1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iqiyi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18855603-2722-8F6A-5746-20BD3C03D0A8}"/>
              </a:ext>
            </a:extLst>
          </p:cNvPr>
          <p:cNvCxnSpPr>
            <a:stCxn id="9" idx="2"/>
            <a:endCxn id="24" idx="0"/>
          </p:cNvCxnSpPr>
          <p:nvPr/>
        </p:nvCxnSpPr>
        <p:spPr>
          <a:xfrm flipH="1">
            <a:off x="4859024" y="3239030"/>
            <a:ext cx="656447" cy="8179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F699837E-A8DA-B4F8-31D5-DFC4B6CC62E9}"/>
              </a:ext>
            </a:extLst>
          </p:cNvPr>
          <p:cNvCxnSpPr>
            <a:stCxn id="9" idx="2"/>
            <a:endCxn id="25" idx="0"/>
          </p:cNvCxnSpPr>
          <p:nvPr/>
        </p:nvCxnSpPr>
        <p:spPr>
          <a:xfrm flipH="1">
            <a:off x="3536816" y="3239030"/>
            <a:ext cx="1978655" cy="8179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57FCFC6C-15CA-BFA7-A532-D5090BE3525B}"/>
              </a:ext>
            </a:extLst>
          </p:cNvPr>
          <p:cNvCxnSpPr>
            <a:stCxn id="9" idx="2"/>
            <a:endCxn id="26" idx="0"/>
          </p:cNvCxnSpPr>
          <p:nvPr/>
        </p:nvCxnSpPr>
        <p:spPr>
          <a:xfrm>
            <a:off x="5515471" y="3239030"/>
            <a:ext cx="663207" cy="8198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BF569329-66DC-6E31-7123-36B7AFF6FFE4}"/>
              </a:ext>
            </a:extLst>
          </p:cNvPr>
          <p:cNvSpPr/>
          <p:nvPr/>
        </p:nvSpPr>
        <p:spPr>
          <a:xfrm>
            <a:off x="142050" y="3954633"/>
            <a:ext cx="2317995" cy="5924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二级域</a:t>
            </a:r>
            <a:endParaRPr lang="en-US" altLang="zh-CN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Second-Level Domain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92B4B59C-7543-D158-8F39-CD94433103F5}"/>
              </a:ext>
            </a:extLst>
          </p:cNvPr>
          <p:cNvSpPr/>
          <p:nvPr/>
        </p:nvSpPr>
        <p:spPr>
          <a:xfrm>
            <a:off x="3025500" y="5266461"/>
            <a:ext cx="876562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www</a:t>
            </a:r>
            <a:endParaRPr lang="zh-CN" altLang="en-US" sz="1600" b="1" dirty="0">
              <a:solidFill>
                <a:srgbClr val="FF0000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A78C02B-B232-8D4C-89E5-F1107C380CFF}"/>
              </a:ext>
            </a:extLst>
          </p:cNvPr>
          <p:cNvSpPr/>
          <p:nvPr/>
        </p:nvSpPr>
        <p:spPr>
          <a:xfrm>
            <a:off x="4420743" y="5270255"/>
            <a:ext cx="876562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mail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4E06814C-D8E0-FA67-3C6C-0ACEC8B139D7}"/>
              </a:ext>
            </a:extLst>
          </p:cNvPr>
          <p:cNvCxnSpPr>
            <a:stCxn id="24" idx="2"/>
            <a:endCxn id="34" idx="0"/>
          </p:cNvCxnSpPr>
          <p:nvPr/>
        </p:nvCxnSpPr>
        <p:spPr>
          <a:xfrm flipH="1">
            <a:off x="3463781" y="4439040"/>
            <a:ext cx="1395243" cy="82742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392D1DEE-A1AC-6BF9-5897-FE8F14A6FE23}"/>
              </a:ext>
            </a:extLst>
          </p:cNvPr>
          <p:cNvCxnSpPr>
            <a:stCxn id="24" idx="2"/>
            <a:endCxn id="35" idx="0"/>
          </p:cNvCxnSpPr>
          <p:nvPr/>
        </p:nvCxnSpPr>
        <p:spPr>
          <a:xfrm>
            <a:off x="4859024" y="4439040"/>
            <a:ext cx="0" cy="83121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E11C1820-2E85-0F2A-FEB4-BF0A9EF9910A}"/>
              </a:ext>
            </a:extLst>
          </p:cNvPr>
          <p:cNvSpPr/>
          <p:nvPr/>
        </p:nvSpPr>
        <p:spPr>
          <a:xfrm>
            <a:off x="133083" y="5157488"/>
            <a:ext cx="1497176" cy="5924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主机名</a:t>
            </a:r>
            <a:endParaRPr lang="en-US" altLang="zh-CN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Hostname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444E2669-3F7B-0319-C27E-4D7EDD7C46E0}"/>
              </a:ext>
            </a:extLst>
          </p:cNvPr>
          <p:cNvSpPr/>
          <p:nvPr/>
        </p:nvSpPr>
        <p:spPr>
          <a:xfrm>
            <a:off x="7060051" y="4056966"/>
            <a:ext cx="876562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…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B815587A-5D36-FA07-B016-97FFB2EDD3E4}"/>
              </a:ext>
            </a:extLst>
          </p:cNvPr>
          <p:cNvCxnSpPr>
            <a:stCxn id="9" idx="2"/>
            <a:endCxn id="53" idx="0"/>
          </p:cNvCxnSpPr>
          <p:nvPr/>
        </p:nvCxnSpPr>
        <p:spPr>
          <a:xfrm>
            <a:off x="5515471" y="3239030"/>
            <a:ext cx="1982861" cy="81793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id="{1AA7B7E6-78A5-1E94-86B7-9D2FA9D69B1E}"/>
              </a:ext>
            </a:extLst>
          </p:cNvPr>
          <p:cNvSpPr/>
          <p:nvPr/>
        </p:nvSpPr>
        <p:spPr>
          <a:xfrm>
            <a:off x="5815986" y="5275870"/>
            <a:ext cx="876562" cy="3820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…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D4C67B84-5D8C-D468-CCC2-AD181433C0F8}"/>
              </a:ext>
            </a:extLst>
          </p:cNvPr>
          <p:cNvCxnSpPr>
            <a:stCxn id="24" idx="2"/>
            <a:endCxn id="65" idx="0"/>
          </p:cNvCxnSpPr>
          <p:nvPr/>
        </p:nvCxnSpPr>
        <p:spPr>
          <a:xfrm>
            <a:off x="4859024" y="4439040"/>
            <a:ext cx="1395243" cy="83683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矩形 67">
            <a:extLst>
              <a:ext uri="{FF2B5EF4-FFF2-40B4-BE49-F238E27FC236}">
                <a16:creationId xmlns:a16="http://schemas.microsoft.com/office/drawing/2014/main" id="{959DB2B4-3F10-E4C2-C205-928A0894FC46}"/>
              </a:ext>
            </a:extLst>
          </p:cNvPr>
          <p:cNvSpPr/>
          <p:nvPr/>
        </p:nvSpPr>
        <p:spPr>
          <a:xfrm>
            <a:off x="133082" y="1596213"/>
            <a:ext cx="1614152" cy="5924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根域</a:t>
            </a:r>
            <a:endParaRPr lang="en-US" altLang="zh-CN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Root Domain</a:t>
            </a:r>
            <a:endParaRPr lang="zh-CN" altLang="en-US" sz="1600" b="1" dirty="0">
              <a:solidFill>
                <a:schemeClr val="tx1"/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69D8E5BA-2A87-5DE6-E106-0278882F31FF}"/>
              </a:ext>
            </a:extLst>
          </p:cNvPr>
          <p:cNvSpPr txBox="1"/>
          <p:nvPr/>
        </p:nvSpPr>
        <p:spPr>
          <a:xfrm>
            <a:off x="3751441" y="6075594"/>
            <a:ext cx="22151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www.baidu.com.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702DEF3F-0818-925F-BD6B-800D18D2CBAD}"/>
              </a:ext>
            </a:extLst>
          </p:cNvPr>
          <p:cNvSpPr txBox="1"/>
          <p:nvPr/>
        </p:nvSpPr>
        <p:spPr>
          <a:xfrm>
            <a:off x="924383" y="4676542"/>
            <a:ext cx="492443" cy="40706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031758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24" grpId="0" animBg="1"/>
      <p:bldP spid="25" grpId="0" animBg="1"/>
      <p:bldP spid="26" grpId="0" animBg="1"/>
      <p:bldP spid="33" grpId="0" animBg="1"/>
      <p:bldP spid="34" grpId="0" animBg="1"/>
      <p:bldP spid="35" grpId="0" animBg="1"/>
      <p:bldP spid="40" grpId="0" animBg="1"/>
      <p:bldP spid="53" grpId="0" animBg="1"/>
      <p:bldP spid="65" grpId="0" animBg="1"/>
      <p:bldP spid="68" grpId="0" animBg="1"/>
      <p:bldP spid="84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4A1C3D-BB9A-41D0-85A3-BAC30C9D6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83A797-7408-41E7-23EC-F183998A3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517489"/>
          </a:xfrm>
        </p:spPr>
        <p:txBody>
          <a:bodyPr/>
          <a:lstStyle/>
          <a:p>
            <a:r>
              <a:rPr lang="zh-CN" altLang="en-US" b="1" dirty="0"/>
              <a:t>域名空间</a:t>
            </a:r>
            <a:endParaRPr lang="en-US" altLang="zh-CN" b="1" dirty="0"/>
          </a:p>
          <a:p>
            <a:pPr lvl="1"/>
            <a:r>
              <a:rPr lang="zh-CN" altLang="en-US" b="1" dirty="0"/>
              <a:t>树状结构</a:t>
            </a:r>
            <a:endParaRPr lang="en-US" altLang="zh-CN" b="1" dirty="0"/>
          </a:p>
          <a:p>
            <a:pPr lvl="2"/>
            <a:r>
              <a:rPr lang="zh-CN" altLang="en-US" b="1" dirty="0"/>
              <a:t>根域：全世界只有</a:t>
            </a:r>
            <a:r>
              <a:rPr lang="en-US" altLang="zh-CN" b="1" dirty="0"/>
              <a:t>13</a:t>
            </a:r>
            <a:r>
              <a:rPr lang="zh-CN" altLang="en-US" b="1" dirty="0"/>
              <a:t>台根域服务器</a:t>
            </a:r>
            <a:endParaRPr lang="en-US" altLang="zh-CN" b="1" dirty="0"/>
          </a:p>
          <a:p>
            <a:pPr lvl="2"/>
            <a:r>
              <a:rPr lang="zh-CN" altLang="en-US" b="1" dirty="0"/>
              <a:t>顶级域：</a:t>
            </a:r>
            <a:endParaRPr lang="en-US" altLang="zh-CN" b="1" dirty="0"/>
          </a:p>
          <a:p>
            <a:pPr lvl="3"/>
            <a:r>
              <a:rPr lang="zh-CN" altLang="en-US" sz="1600" b="1" dirty="0"/>
              <a:t>组织类</a:t>
            </a:r>
            <a:endParaRPr lang="en-US" altLang="zh-CN" sz="1600" b="1" dirty="0"/>
          </a:p>
          <a:p>
            <a:pPr marL="1371600" lvl="4" indent="0">
              <a:buNone/>
            </a:pPr>
            <a:r>
              <a:rPr lang="en-US" altLang="zh-CN" sz="1400" b="1" dirty="0"/>
              <a:t>com </a:t>
            </a:r>
            <a:r>
              <a:rPr lang="zh-CN" altLang="en-US" sz="1400" b="1" dirty="0"/>
              <a:t>商业</a:t>
            </a:r>
            <a:r>
              <a:rPr lang="en-US" altLang="zh-CN" sz="1400" b="1" dirty="0"/>
              <a:t>, edu </a:t>
            </a:r>
            <a:r>
              <a:rPr lang="zh-CN" altLang="en-US" sz="1400" b="1" dirty="0"/>
              <a:t>教育类</a:t>
            </a:r>
            <a:r>
              <a:rPr lang="en-US" altLang="zh-CN" sz="1400" b="1" dirty="0"/>
              <a:t>, org </a:t>
            </a:r>
            <a:r>
              <a:rPr lang="zh-CN" altLang="en-US" sz="1400" b="1" dirty="0"/>
              <a:t>社会非盈利组织</a:t>
            </a:r>
            <a:endParaRPr lang="en-US" altLang="zh-CN" sz="1400" b="1" dirty="0"/>
          </a:p>
          <a:p>
            <a:pPr lvl="3"/>
            <a:r>
              <a:rPr lang="zh-CN" altLang="en-US" sz="1600" b="1" dirty="0"/>
              <a:t>国家</a:t>
            </a:r>
            <a:r>
              <a:rPr lang="en-US" altLang="zh-CN" sz="1600" b="1" dirty="0"/>
              <a:t>/</a:t>
            </a:r>
            <a:r>
              <a:rPr lang="zh-CN" altLang="en-US" sz="1600" b="1" dirty="0"/>
              <a:t>地区域名</a:t>
            </a:r>
            <a:endParaRPr lang="en-US" altLang="zh-CN" sz="1600" b="1" dirty="0"/>
          </a:p>
          <a:p>
            <a:pPr marL="1371600" lvl="4" indent="0">
              <a:buNone/>
            </a:pPr>
            <a:r>
              <a:rPr lang="en-US" altLang="zh-CN" sz="1400" b="1" dirty="0" err="1"/>
              <a:t>cn</a:t>
            </a:r>
            <a:r>
              <a:rPr lang="en-US" altLang="zh-CN" sz="1400" b="1" dirty="0"/>
              <a:t> </a:t>
            </a:r>
            <a:r>
              <a:rPr lang="zh-CN" altLang="en-US" sz="1400" b="1" dirty="0"/>
              <a:t>中国</a:t>
            </a:r>
            <a:r>
              <a:rPr lang="en-US" altLang="zh-CN" sz="1400" b="1" dirty="0"/>
              <a:t>, ca </a:t>
            </a:r>
            <a:r>
              <a:rPr lang="zh-CN" altLang="en-US" sz="1400" b="1" dirty="0"/>
              <a:t>加拿大</a:t>
            </a:r>
            <a:r>
              <a:rPr lang="en-US" altLang="zh-CN" sz="1400" b="1" dirty="0"/>
              <a:t>, us </a:t>
            </a:r>
            <a:r>
              <a:rPr lang="zh-CN" altLang="en-US" sz="1400" b="1" dirty="0"/>
              <a:t>美国</a:t>
            </a:r>
            <a:endParaRPr lang="en-US" altLang="zh-CN" sz="1400" b="1" dirty="0"/>
          </a:p>
          <a:p>
            <a:pPr lvl="2"/>
            <a:r>
              <a:rPr lang="zh-CN" altLang="en-US" b="1" dirty="0"/>
              <a:t>二级域：</a:t>
            </a:r>
            <a:endParaRPr lang="en-US" altLang="zh-CN" b="1" dirty="0"/>
          </a:p>
          <a:p>
            <a:pPr lvl="3"/>
            <a:r>
              <a:rPr lang="en-US" altLang="zh-CN" sz="1400" b="1" dirty="0"/>
              <a:t>baidu.com, 163.com</a:t>
            </a:r>
          </a:p>
          <a:p>
            <a:pPr lvl="2"/>
            <a:r>
              <a:rPr lang="zh-CN" altLang="en-US" b="1" dirty="0"/>
              <a:t>完全限定域名：</a:t>
            </a:r>
            <a:r>
              <a:rPr lang="en-US" altLang="zh-CN" b="1" dirty="0"/>
              <a:t>FQDN</a:t>
            </a:r>
            <a:r>
              <a:rPr lang="zh-CN" altLang="en-US" b="1" dirty="0"/>
              <a:t>（</a:t>
            </a:r>
            <a:r>
              <a:rPr lang="en-US" altLang="zh-CN" b="1" dirty="0"/>
              <a:t>Fully Qualified Domain Name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3"/>
            <a:r>
              <a:rPr lang="zh-CN" altLang="en-US" sz="1400" b="1" dirty="0"/>
              <a:t>主机名</a:t>
            </a:r>
            <a:r>
              <a:rPr lang="en-US" altLang="zh-CN" sz="1400" b="1" dirty="0"/>
              <a:t>.DNS</a:t>
            </a:r>
            <a:r>
              <a:rPr lang="zh-CN" altLang="en-US" sz="1400" b="1" dirty="0"/>
              <a:t>后缀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C78C428B-E2E2-7FD9-C8AD-1A62BC2F4918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112662253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2AB767-1D29-2DCC-C3AF-8DF094839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查询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635B3F-B06E-B889-7A57-8C674F9B6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查询过程：</a:t>
            </a:r>
            <a:r>
              <a:rPr lang="en-US" altLang="zh-CN" b="1" dirty="0"/>
              <a:t>www.baidu.com.</a:t>
            </a:r>
            <a:endParaRPr lang="zh-CN" altLang="en-US" b="1" dirty="0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4659CFC-6C91-4D81-923F-3606A1132B9D}"/>
              </a:ext>
            </a:extLst>
          </p:cNvPr>
          <p:cNvSpPr/>
          <p:nvPr/>
        </p:nvSpPr>
        <p:spPr>
          <a:xfrm>
            <a:off x="781318" y="4370231"/>
            <a:ext cx="755560" cy="71692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Client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714482C-A318-98DA-BEB8-5F6FC83B22B8}"/>
              </a:ext>
            </a:extLst>
          </p:cNvPr>
          <p:cNvSpPr/>
          <p:nvPr/>
        </p:nvSpPr>
        <p:spPr>
          <a:xfrm>
            <a:off x="2369713" y="2685305"/>
            <a:ext cx="1214907" cy="9358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DNS</a:t>
            </a:r>
            <a:r>
              <a:rPr lang="zh-CN" altLang="en-US" sz="1600" b="1" dirty="0">
                <a:solidFill>
                  <a:schemeClr val="tx1"/>
                </a:solidFill>
              </a:rPr>
              <a:t>服务器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B79255A-EAA2-78B6-1EDA-933052C6D496}"/>
              </a:ext>
            </a:extLst>
          </p:cNvPr>
          <p:cNvSpPr/>
          <p:nvPr/>
        </p:nvSpPr>
        <p:spPr>
          <a:xfrm>
            <a:off x="5930722" y="1000319"/>
            <a:ext cx="1478923" cy="9358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根域服务器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.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7DA4B576-7DEE-610F-7758-392C68E9E736}"/>
              </a:ext>
            </a:extLst>
          </p:cNvPr>
          <p:cNvCxnSpPr>
            <a:cxnSpLocks/>
          </p:cNvCxnSpPr>
          <p:nvPr/>
        </p:nvCxnSpPr>
        <p:spPr>
          <a:xfrm flipV="1">
            <a:off x="1558344" y="3553294"/>
            <a:ext cx="742683" cy="71495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23C018D-F9B8-4018-4980-5040A863C6C2}"/>
              </a:ext>
            </a:extLst>
          </p:cNvPr>
          <p:cNvCxnSpPr>
            <a:cxnSpLocks/>
          </p:cNvCxnSpPr>
          <p:nvPr/>
        </p:nvCxnSpPr>
        <p:spPr>
          <a:xfrm flipV="1">
            <a:off x="3584620" y="1364350"/>
            <a:ext cx="2238776" cy="121166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834C422-410D-36CD-05E0-9F63B82987CB}"/>
              </a:ext>
            </a:extLst>
          </p:cNvPr>
          <p:cNvSpPr/>
          <p:nvPr/>
        </p:nvSpPr>
        <p:spPr>
          <a:xfrm>
            <a:off x="5926295" y="2380475"/>
            <a:ext cx="1478924" cy="9358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顶级域服务器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com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4DF52EF-2142-9706-BA28-56C20DD6F7E8}"/>
              </a:ext>
            </a:extLst>
          </p:cNvPr>
          <p:cNvCxnSpPr>
            <a:cxnSpLocks/>
          </p:cNvCxnSpPr>
          <p:nvPr/>
        </p:nvCxnSpPr>
        <p:spPr>
          <a:xfrm flipH="1">
            <a:off x="3629695" y="1549758"/>
            <a:ext cx="2193701" cy="117627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89EEDDE-2AB9-1AFA-1693-ED04FD74B0E6}"/>
              </a:ext>
            </a:extLst>
          </p:cNvPr>
          <p:cNvCxnSpPr>
            <a:cxnSpLocks/>
          </p:cNvCxnSpPr>
          <p:nvPr/>
        </p:nvCxnSpPr>
        <p:spPr>
          <a:xfrm flipV="1">
            <a:off x="3674772" y="2774968"/>
            <a:ext cx="2148624" cy="29891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90F435BB-0FF4-299E-6992-1722131FBEE9}"/>
              </a:ext>
            </a:extLst>
          </p:cNvPr>
          <p:cNvCxnSpPr>
            <a:cxnSpLocks/>
          </p:cNvCxnSpPr>
          <p:nvPr/>
        </p:nvCxnSpPr>
        <p:spPr>
          <a:xfrm flipH="1">
            <a:off x="3649014" y="2943362"/>
            <a:ext cx="2150773" cy="2985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1EE213EC-EC40-A1FF-B1EB-48B62AB56065}"/>
              </a:ext>
            </a:extLst>
          </p:cNvPr>
          <p:cNvSpPr/>
          <p:nvPr/>
        </p:nvSpPr>
        <p:spPr>
          <a:xfrm>
            <a:off x="5930721" y="3760631"/>
            <a:ext cx="1478924" cy="9358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二级域服务器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baidu.com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6B84C77E-F5C2-6774-0B00-83EE358596EF}"/>
              </a:ext>
            </a:extLst>
          </p:cNvPr>
          <p:cNvSpPr/>
          <p:nvPr/>
        </p:nvSpPr>
        <p:spPr>
          <a:xfrm>
            <a:off x="5799787" y="5289503"/>
            <a:ext cx="1740792" cy="1066801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百度</a:t>
            </a:r>
            <a:r>
              <a:rPr lang="en-US" altLang="zh-CN" sz="1600" b="1" dirty="0">
                <a:solidFill>
                  <a:schemeClr val="tx1"/>
                </a:solidFill>
              </a:rPr>
              <a:t>web</a:t>
            </a:r>
            <a:r>
              <a:rPr lang="zh-CN" altLang="en-US" sz="1600" b="1" dirty="0">
                <a:solidFill>
                  <a:schemeClr val="tx1"/>
                </a:solidFill>
              </a:rPr>
              <a:t>服务器</a:t>
            </a: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882E6F1B-6086-188A-28E8-15F324B4FFF6}"/>
              </a:ext>
            </a:extLst>
          </p:cNvPr>
          <p:cNvCxnSpPr>
            <a:cxnSpLocks/>
          </p:cNvCxnSpPr>
          <p:nvPr/>
        </p:nvCxnSpPr>
        <p:spPr>
          <a:xfrm>
            <a:off x="3653306" y="3545983"/>
            <a:ext cx="2146481" cy="6407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2B3A4907-831F-620A-3E86-285E5A67EE01}"/>
              </a:ext>
            </a:extLst>
          </p:cNvPr>
          <p:cNvCxnSpPr>
            <a:cxnSpLocks/>
          </p:cNvCxnSpPr>
          <p:nvPr/>
        </p:nvCxnSpPr>
        <p:spPr>
          <a:xfrm flipH="1" flipV="1">
            <a:off x="3653306" y="3687651"/>
            <a:ext cx="2170090" cy="6641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A0BE940A-45A3-2E45-043E-9CA40688C428}"/>
              </a:ext>
            </a:extLst>
          </p:cNvPr>
          <p:cNvCxnSpPr/>
          <p:nvPr/>
        </p:nvCxnSpPr>
        <p:spPr>
          <a:xfrm>
            <a:off x="1635617" y="4696496"/>
            <a:ext cx="4039673" cy="10260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39B8BE8-52A6-AB6B-D2AE-E304203B29B3}"/>
              </a:ext>
            </a:extLst>
          </p:cNvPr>
          <p:cNvCxnSpPr/>
          <p:nvPr/>
        </p:nvCxnSpPr>
        <p:spPr>
          <a:xfrm flipH="1" flipV="1">
            <a:off x="1665668" y="4838041"/>
            <a:ext cx="4005329" cy="10196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2E96AC4B-AAB0-5C37-D196-999587C5860C}"/>
              </a:ext>
            </a:extLst>
          </p:cNvPr>
          <p:cNvCxnSpPr>
            <a:cxnSpLocks/>
          </p:cNvCxnSpPr>
          <p:nvPr/>
        </p:nvCxnSpPr>
        <p:spPr>
          <a:xfrm flipH="1">
            <a:off x="1657265" y="3687651"/>
            <a:ext cx="751087" cy="7162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15DDFC98-260E-AA82-B818-2B055171E787}"/>
              </a:ext>
            </a:extLst>
          </p:cNvPr>
          <p:cNvSpPr txBox="1"/>
          <p:nvPr/>
        </p:nvSpPr>
        <p:spPr>
          <a:xfrm>
            <a:off x="1691428" y="3633771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F162509-E5D0-3190-46DD-6B7739E93C98}"/>
              </a:ext>
            </a:extLst>
          </p:cNvPr>
          <p:cNvSpPr txBox="1"/>
          <p:nvPr/>
        </p:nvSpPr>
        <p:spPr>
          <a:xfrm>
            <a:off x="4436774" y="1744620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2</a:t>
            </a:r>
            <a:endParaRPr lang="zh-CN" altLang="en-US" sz="1200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1540877E-CBB8-D2C3-F234-267EB1FE1F3E}"/>
              </a:ext>
            </a:extLst>
          </p:cNvPr>
          <p:cNvSpPr txBox="1"/>
          <p:nvPr/>
        </p:nvSpPr>
        <p:spPr>
          <a:xfrm>
            <a:off x="4651421" y="2145251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3</a:t>
            </a:r>
            <a:endParaRPr lang="zh-CN" altLang="en-US" sz="1200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45CA9E78-108E-75C5-2159-7B1310BF7F8F}"/>
              </a:ext>
            </a:extLst>
          </p:cNvPr>
          <p:cNvSpPr txBox="1"/>
          <p:nvPr/>
        </p:nvSpPr>
        <p:spPr>
          <a:xfrm>
            <a:off x="4552460" y="2648370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4</a:t>
            </a:r>
            <a:endParaRPr lang="zh-CN" altLang="en-US" sz="1200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19974EC-8863-448D-9F27-09FE7C6E9DCC}"/>
              </a:ext>
            </a:extLst>
          </p:cNvPr>
          <p:cNvSpPr txBox="1"/>
          <p:nvPr/>
        </p:nvSpPr>
        <p:spPr>
          <a:xfrm>
            <a:off x="4655535" y="3086714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5</a:t>
            </a:r>
            <a:endParaRPr lang="zh-CN" altLang="en-US" sz="1200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F711B47A-C9C1-B287-8CB7-1EAA726F6426}"/>
              </a:ext>
            </a:extLst>
          </p:cNvPr>
          <p:cNvSpPr txBox="1"/>
          <p:nvPr/>
        </p:nvSpPr>
        <p:spPr>
          <a:xfrm>
            <a:off x="4614926" y="3620655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6</a:t>
            </a:r>
            <a:endParaRPr lang="zh-CN" altLang="en-US" sz="1200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F9266B2-873D-82E3-84B8-8E587ACD19F4}"/>
              </a:ext>
            </a:extLst>
          </p:cNvPr>
          <p:cNvSpPr txBox="1"/>
          <p:nvPr/>
        </p:nvSpPr>
        <p:spPr>
          <a:xfrm>
            <a:off x="4534436" y="4000695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7</a:t>
            </a:r>
            <a:endParaRPr lang="zh-CN" altLang="en-US" sz="1200" dirty="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24615605-5C2B-BFC2-07F1-A8D128FE5EB6}"/>
              </a:ext>
            </a:extLst>
          </p:cNvPr>
          <p:cNvSpPr txBox="1"/>
          <p:nvPr/>
        </p:nvSpPr>
        <p:spPr>
          <a:xfrm>
            <a:off x="3460124" y="4905848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9</a:t>
            </a:r>
            <a:endParaRPr lang="zh-CN" altLang="en-US" sz="1200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3519A1FC-2C8C-9931-BE5C-8BCE90DFAFF3}"/>
              </a:ext>
            </a:extLst>
          </p:cNvPr>
          <p:cNvSpPr txBox="1"/>
          <p:nvPr/>
        </p:nvSpPr>
        <p:spPr>
          <a:xfrm>
            <a:off x="1989975" y="3999038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8</a:t>
            </a:r>
            <a:endParaRPr lang="zh-CN" altLang="en-US" sz="1200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F8CA9ED7-668F-1127-E3EF-7A770E83192C}"/>
              </a:ext>
            </a:extLst>
          </p:cNvPr>
          <p:cNvSpPr txBox="1"/>
          <p:nvPr/>
        </p:nvSpPr>
        <p:spPr>
          <a:xfrm>
            <a:off x="3284311" y="5321865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10</a:t>
            </a:r>
            <a:endParaRPr lang="zh-CN" altLang="en-US" sz="1200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9551D383-BBDD-DADF-9311-ED08BB83C180}"/>
              </a:ext>
            </a:extLst>
          </p:cNvPr>
          <p:cNvSpPr txBox="1"/>
          <p:nvPr/>
        </p:nvSpPr>
        <p:spPr>
          <a:xfrm>
            <a:off x="7657176" y="1000319"/>
            <a:ext cx="1236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13</a:t>
            </a:r>
            <a:r>
              <a:rPr lang="zh-CN" altLang="en-US" sz="1600" b="1" dirty="0"/>
              <a:t>台</a:t>
            </a:r>
            <a:endParaRPr lang="en-US" altLang="zh-CN" sz="1600" b="1" dirty="0"/>
          </a:p>
          <a:p>
            <a:r>
              <a:rPr lang="zh-CN" altLang="en-US" sz="1600" b="1" dirty="0"/>
              <a:t>维护着顶级域信息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1945F204-605C-B95D-9061-2D35F9CF6210}"/>
              </a:ext>
            </a:extLst>
          </p:cNvPr>
          <p:cNvSpPr txBox="1"/>
          <p:nvPr/>
        </p:nvSpPr>
        <p:spPr>
          <a:xfrm>
            <a:off x="7657176" y="2556019"/>
            <a:ext cx="1236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维护着二级域信息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9758E7E8-9D86-9A1E-005F-7075D5198257}"/>
              </a:ext>
            </a:extLst>
          </p:cNvPr>
          <p:cNvSpPr txBox="1"/>
          <p:nvPr/>
        </p:nvSpPr>
        <p:spPr>
          <a:xfrm>
            <a:off x="7657176" y="3936175"/>
            <a:ext cx="1236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维护着三级域信息</a:t>
            </a:r>
          </a:p>
        </p:txBody>
      </p:sp>
    </p:spTree>
    <p:extLst>
      <p:ext uri="{BB962C8B-B14F-4D97-AF65-F5344CB8AC3E}">
        <p14:creationId xmlns:p14="http://schemas.microsoft.com/office/powerpoint/2010/main" val="74042802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2" grpId="0" animBg="1"/>
      <p:bldP spid="20" grpId="0" animBg="1"/>
      <p:bldP spid="26" grpId="0" animBg="1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11ABFF-23CF-6AE7-9723-E427AFAD6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8BC176-4125-6CA2-25B9-6AF21372F5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zh-CN" altLang="en-US" b="1" dirty="0"/>
              <a:t>将一个已知的</a:t>
            </a:r>
            <a:r>
              <a:rPr lang="en-US" altLang="zh-CN" b="1" dirty="0"/>
              <a:t>IP</a:t>
            </a:r>
            <a:r>
              <a:rPr lang="zh-CN" altLang="en-US" b="1" dirty="0"/>
              <a:t>地址解析为</a:t>
            </a:r>
            <a:r>
              <a:rPr lang="en-US" altLang="zh-CN" b="1" dirty="0"/>
              <a:t>MAC</a:t>
            </a:r>
            <a:r>
              <a:rPr lang="zh-CN" altLang="en-US" b="1" dirty="0"/>
              <a:t>地址，从而进行二层数据交互</a:t>
            </a:r>
            <a:endParaRPr lang="en-US" altLang="zh-CN" b="1" dirty="0"/>
          </a:p>
          <a:p>
            <a:pPr lvl="1"/>
            <a:endParaRPr lang="en-US" altLang="zh-CN" b="1" dirty="0"/>
          </a:p>
          <a:p>
            <a:pPr lvl="1"/>
            <a:r>
              <a:rPr lang="zh-CN" altLang="en-US" b="1" dirty="0"/>
              <a:t>三层协议，工作在二层，也被称为</a:t>
            </a:r>
            <a:r>
              <a:rPr lang="en-US" altLang="zh-CN" b="1" dirty="0"/>
              <a:t>2.5</a:t>
            </a:r>
            <a:r>
              <a:rPr lang="zh-CN" altLang="en-US" b="1" dirty="0"/>
              <a:t>层协议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3AE00CA-29A9-8201-2892-2A074B1B4AF4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ARP(Address Resolution Protocol)</a:t>
            </a:r>
            <a:r>
              <a:rPr lang="zh-CN" altLang="en-US" dirty="0"/>
              <a:t> 协议</a:t>
            </a:r>
          </a:p>
        </p:txBody>
      </p:sp>
    </p:spTree>
    <p:extLst>
      <p:ext uri="{BB962C8B-B14F-4D97-AF65-F5344CB8AC3E}">
        <p14:creationId xmlns:p14="http://schemas.microsoft.com/office/powerpoint/2010/main" val="1205393471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6CFFE2-DB9C-A8A1-743E-D7FD594A4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FA55BB-182A-EF81-7813-93D7651A1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410165"/>
          </a:xfrm>
        </p:spPr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查询</a:t>
            </a:r>
            <a:endParaRPr lang="en-US" altLang="zh-CN" b="1" dirty="0"/>
          </a:p>
          <a:p>
            <a:pPr lvl="1"/>
            <a:r>
              <a:rPr lang="zh-CN" altLang="en-US" b="1" dirty="0"/>
              <a:t>查询流程</a:t>
            </a:r>
            <a:endParaRPr lang="en-US" altLang="zh-CN" b="1" dirty="0"/>
          </a:p>
          <a:p>
            <a:pPr lvl="2">
              <a:lnSpc>
                <a:spcPct val="130000"/>
              </a:lnSpc>
            </a:pPr>
            <a:r>
              <a:rPr lang="en-US" altLang="zh-CN" sz="1400" b="1" dirty="0"/>
              <a:t>Client</a:t>
            </a:r>
            <a:r>
              <a:rPr lang="zh-CN" altLang="en-US" sz="1400" b="1" dirty="0"/>
              <a:t>要访问</a:t>
            </a:r>
            <a:r>
              <a:rPr lang="en-US" altLang="zh-CN" sz="1400" b="1" dirty="0"/>
              <a:t>www.baidu.com</a:t>
            </a:r>
            <a:r>
              <a:rPr lang="zh-CN" altLang="en-US" sz="1400" b="1" dirty="0"/>
              <a:t>，首先根据自己的</a:t>
            </a:r>
            <a:r>
              <a:rPr lang="en-US" altLang="zh-CN" sz="1400" b="1" dirty="0"/>
              <a:t>TCP/IP</a:t>
            </a:r>
            <a:r>
              <a:rPr lang="zh-CN" altLang="en-US" sz="1400" b="1" dirty="0"/>
              <a:t>参数，向自己的首选</a:t>
            </a:r>
            <a:r>
              <a:rPr lang="en-US" altLang="zh-CN" sz="1400" b="1" dirty="0"/>
              <a:t>DNS</a:t>
            </a:r>
            <a:r>
              <a:rPr lang="zh-CN" altLang="en-US" sz="1400" b="1" dirty="0"/>
              <a:t>服务器发送</a:t>
            </a:r>
            <a:r>
              <a:rPr lang="en-US" altLang="zh-CN" sz="1400" b="1" dirty="0"/>
              <a:t>DNS</a:t>
            </a:r>
            <a:r>
              <a:rPr lang="zh-CN" altLang="en-US" sz="1400" b="1" dirty="0"/>
              <a:t>请求</a:t>
            </a:r>
            <a:endParaRPr lang="en-US" altLang="zh-CN" sz="1400" b="1" dirty="0"/>
          </a:p>
          <a:p>
            <a:pPr lvl="2">
              <a:lnSpc>
                <a:spcPct val="130000"/>
              </a:lnSpc>
            </a:pPr>
            <a:r>
              <a:rPr lang="zh-CN" altLang="en-US" sz="1400" b="1" dirty="0"/>
              <a:t>首选</a:t>
            </a:r>
            <a:r>
              <a:rPr lang="en-US" altLang="zh-CN" sz="1400" b="1" dirty="0"/>
              <a:t>DNS</a:t>
            </a:r>
            <a:r>
              <a:rPr lang="zh-CN" altLang="en-US" sz="1400" b="1" dirty="0"/>
              <a:t>服务器收到请求后，查询自己的区域文件，如果找不到</a:t>
            </a:r>
            <a:r>
              <a:rPr lang="en-US" altLang="zh-CN" sz="1400" b="1" dirty="0"/>
              <a:t>www.baidu.com</a:t>
            </a:r>
            <a:r>
              <a:rPr lang="zh-CN" altLang="en-US" sz="1400" b="1" dirty="0"/>
              <a:t>对应的</a:t>
            </a:r>
            <a:r>
              <a:rPr lang="en-US" altLang="zh-CN" sz="1400" b="1" dirty="0"/>
              <a:t>IP</a:t>
            </a:r>
            <a:r>
              <a:rPr lang="zh-CN" altLang="en-US" sz="1400" b="1" dirty="0"/>
              <a:t>地址，则将请求转发到根域服务器（需要配置根提示）；如果直接找到其</a:t>
            </a:r>
            <a:r>
              <a:rPr lang="en-US" altLang="zh-CN" sz="1400" b="1" dirty="0"/>
              <a:t>IP</a:t>
            </a:r>
            <a:r>
              <a:rPr lang="zh-CN" altLang="en-US" sz="1400" b="1" dirty="0"/>
              <a:t>地址，则直接返回给</a:t>
            </a:r>
            <a:r>
              <a:rPr lang="en-US" altLang="zh-CN" sz="1400" b="1" dirty="0"/>
              <a:t>Client</a:t>
            </a:r>
          </a:p>
          <a:p>
            <a:pPr lvl="2">
              <a:lnSpc>
                <a:spcPct val="130000"/>
              </a:lnSpc>
            </a:pPr>
            <a:r>
              <a:rPr lang="zh-CN" altLang="en-US" sz="1400" b="1" dirty="0"/>
              <a:t>根域服务器收到请求后，由于根域服务器只维护顶级域服务器信息，会响应顶级域服务器</a:t>
            </a:r>
            <a:r>
              <a:rPr lang="en-US" altLang="zh-CN" sz="1400" b="1" dirty="0"/>
              <a:t>IP</a:t>
            </a:r>
            <a:r>
              <a:rPr lang="zh-CN" altLang="en-US" sz="1400" b="1" dirty="0"/>
              <a:t>（</a:t>
            </a:r>
            <a:r>
              <a:rPr lang="en-US" altLang="zh-CN" sz="1400" b="1" dirty="0"/>
              <a:t>com</a:t>
            </a:r>
            <a:r>
              <a:rPr lang="zh-CN" altLang="en-US" sz="1400" b="1" dirty="0"/>
              <a:t>），首选</a:t>
            </a:r>
            <a:r>
              <a:rPr lang="en-US" altLang="zh-CN" sz="1400" b="1" dirty="0"/>
              <a:t>DNS</a:t>
            </a:r>
            <a:r>
              <a:rPr lang="zh-CN" altLang="en-US" sz="1400" b="1" dirty="0"/>
              <a:t>根据根域服务器响应的信息，将请求转发到</a:t>
            </a:r>
            <a:r>
              <a:rPr lang="en-US" altLang="zh-CN" sz="1400" b="1" dirty="0"/>
              <a:t>com</a:t>
            </a:r>
            <a:r>
              <a:rPr lang="zh-CN" altLang="en-US" sz="1400" b="1" dirty="0"/>
              <a:t>顶级域</a:t>
            </a:r>
            <a:endParaRPr lang="en-US" altLang="zh-CN" sz="1400" b="1" dirty="0"/>
          </a:p>
          <a:p>
            <a:pPr lvl="2">
              <a:lnSpc>
                <a:spcPct val="130000"/>
              </a:lnSpc>
            </a:pPr>
            <a:r>
              <a:rPr lang="en-US" altLang="zh-CN" sz="1400" b="1" dirty="0"/>
              <a:t>com</a:t>
            </a:r>
            <a:r>
              <a:rPr lang="zh-CN" altLang="en-US" sz="1400" b="1" dirty="0"/>
              <a:t>顶级域服务器收到请求，由于</a:t>
            </a:r>
            <a:r>
              <a:rPr lang="en-US" altLang="zh-CN" sz="1400" b="1" dirty="0"/>
              <a:t>com</a:t>
            </a:r>
            <a:r>
              <a:rPr lang="zh-CN" altLang="en-US" sz="1400" b="1" dirty="0"/>
              <a:t>顶级域服务器只维护二级域服务器信息，会响应二级域服务器</a:t>
            </a:r>
            <a:r>
              <a:rPr lang="en-US" altLang="zh-CN" sz="1400" b="1" dirty="0"/>
              <a:t>IP</a:t>
            </a:r>
            <a:r>
              <a:rPr lang="zh-CN" altLang="en-US" sz="1400" b="1" dirty="0"/>
              <a:t>（</a:t>
            </a:r>
            <a:r>
              <a:rPr lang="en-US" altLang="zh-CN" sz="1400" b="1" dirty="0"/>
              <a:t>baidu.com</a:t>
            </a:r>
            <a:r>
              <a:rPr lang="zh-CN" altLang="en-US" sz="1400" b="1" dirty="0"/>
              <a:t>），首选</a:t>
            </a:r>
            <a:r>
              <a:rPr lang="en-US" altLang="zh-CN" sz="1400" b="1" dirty="0"/>
              <a:t>DNS</a:t>
            </a:r>
            <a:r>
              <a:rPr lang="zh-CN" altLang="en-US" sz="1400" b="1" dirty="0"/>
              <a:t>根据顶级域响应的信息，将请求转发到</a:t>
            </a:r>
            <a:r>
              <a:rPr lang="en-US" altLang="zh-CN" sz="1400" b="1" dirty="0"/>
              <a:t>baidu.com</a:t>
            </a:r>
            <a:r>
              <a:rPr lang="zh-CN" altLang="en-US" sz="1400" b="1" dirty="0"/>
              <a:t>二级域</a:t>
            </a:r>
            <a:endParaRPr lang="en-US" altLang="zh-CN" sz="1400" b="1" dirty="0"/>
          </a:p>
          <a:p>
            <a:pPr lvl="2">
              <a:lnSpc>
                <a:spcPct val="130000"/>
              </a:lnSpc>
            </a:pPr>
            <a:r>
              <a:rPr lang="en-US" altLang="zh-CN" sz="1400" b="1" dirty="0"/>
              <a:t>baidu.com</a:t>
            </a:r>
            <a:r>
              <a:rPr lang="zh-CN" altLang="en-US" sz="1400" b="1" dirty="0"/>
              <a:t>二级域收到请求，</a:t>
            </a:r>
            <a:r>
              <a:rPr lang="en-US" altLang="zh-CN" sz="1400" b="1" dirty="0"/>
              <a:t>baidu.com</a:t>
            </a:r>
            <a:r>
              <a:rPr lang="zh-CN" altLang="en-US" sz="1400" b="1" dirty="0"/>
              <a:t>二级域</a:t>
            </a:r>
            <a:r>
              <a:rPr lang="en-US" altLang="zh-CN" sz="1400" b="1" dirty="0"/>
              <a:t>DNS</a:t>
            </a:r>
            <a:r>
              <a:rPr lang="zh-CN" altLang="en-US" sz="1400" b="1" dirty="0"/>
              <a:t>服务器里面维护的是</a:t>
            </a:r>
            <a:r>
              <a:rPr lang="en-US" altLang="zh-CN" sz="1400" b="1" dirty="0"/>
              <a:t>baidu.com</a:t>
            </a:r>
            <a:r>
              <a:rPr lang="zh-CN" altLang="en-US" sz="1400" b="1" dirty="0"/>
              <a:t>区域的所有主机信息，包含了</a:t>
            </a:r>
            <a:r>
              <a:rPr lang="en-US" altLang="zh-CN" sz="1400" b="1" dirty="0"/>
              <a:t>www.baidu.com</a:t>
            </a:r>
            <a:r>
              <a:rPr lang="zh-CN" altLang="en-US" sz="1400" b="1" dirty="0"/>
              <a:t>的信息，直接将</a:t>
            </a:r>
            <a:r>
              <a:rPr lang="en-US" altLang="zh-CN" sz="1400" b="1" dirty="0"/>
              <a:t>www.baidu,com</a:t>
            </a:r>
            <a:r>
              <a:rPr lang="zh-CN" altLang="en-US" sz="1400" b="1" dirty="0"/>
              <a:t>的</a:t>
            </a:r>
            <a:r>
              <a:rPr lang="en-US" altLang="zh-CN" sz="1400" b="1" dirty="0"/>
              <a:t>IP</a:t>
            </a:r>
            <a:r>
              <a:rPr lang="zh-CN" altLang="en-US" sz="1400" b="1" dirty="0"/>
              <a:t>地址响应给首选</a:t>
            </a:r>
            <a:r>
              <a:rPr lang="en-US" altLang="zh-CN" sz="1400" b="1" dirty="0"/>
              <a:t>DNS</a:t>
            </a:r>
            <a:r>
              <a:rPr lang="zh-CN" altLang="en-US" sz="1400" b="1" dirty="0"/>
              <a:t>服务器</a:t>
            </a:r>
            <a:endParaRPr lang="en-US" altLang="zh-CN" sz="1400" b="1" dirty="0"/>
          </a:p>
          <a:p>
            <a:pPr lvl="2">
              <a:lnSpc>
                <a:spcPct val="130000"/>
              </a:lnSpc>
            </a:pPr>
            <a:r>
              <a:rPr lang="zh-CN" altLang="en-US" sz="1400" b="1" dirty="0"/>
              <a:t>首选</a:t>
            </a:r>
            <a:r>
              <a:rPr lang="en-US" altLang="zh-CN" sz="1400" b="1" dirty="0"/>
              <a:t>DNS</a:t>
            </a:r>
            <a:r>
              <a:rPr lang="zh-CN" altLang="en-US" sz="1400" b="1" dirty="0"/>
              <a:t>服务器再响应给</a:t>
            </a:r>
            <a:r>
              <a:rPr lang="en-US" altLang="zh-CN" sz="1400" b="1" dirty="0"/>
              <a:t>client</a:t>
            </a:r>
            <a:endParaRPr lang="zh-CN" altLang="en-US" sz="1400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95C0326F-BD50-835A-1A1B-19878693B65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4044354623"/>
      </p:ext>
    </p:extLst>
  </p:cSld>
  <p:clrMapOvr>
    <a:masterClrMapping/>
  </p:clrMapOvr>
  <p:transition>
    <p:split orient="vert"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A8E22B-C182-8BA7-CDE3-3254E68CE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424EAD-EED7-C8EE-0739-79D196A8F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查询</a:t>
            </a:r>
            <a:endParaRPr lang="en-US" altLang="zh-CN" b="1" dirty="0"/>
          </a:p>
          <a:p>
            <a:pPr lvl="1"/>
            <a:r>
              <a:rPr lang="zh-CN" altLang="en-US" b="1" dirty="0"/>
              <a:t>递归查询</a:t>
            </a:r>
            <a:endParaRPr lang="en-US" altLang="zh-CN" b="1" dirty="0"/>
          </a:p>
          <a:p>
            <a:pPr lvl="2"/>
            <a:r>
              <a:rPr lang="zh-CN" altLang="en-US" b="1" dirty="0"/>
              <a:t>当客户机请求自己的首选</a:t>
            </a:r>
            <a:r>
              <a:rPr lang="en-US" altLang="zh-CN" b="1" dirty="0"/>
              <a:t>DNS</a:t>
            </a:r>
            <a:r>
              <a:rPr lang="zh-CN" altLang="en-US" b="1" dirty="0"/>
              <a:t>服务器，首选</a:t>
            </a:r>
            <a:r>
              <a:rPr lang="en-US" altLang="zh-CN" b="1" dirty="0"/>
              <a:t>DNS</a:t>
            </a:r>
            <a:r>
              <a:rPr lang="zh-CN" altLang="en-US" b="1" dirty="0"/>
              <a:t>服务器上有域名记录信息，直接响应给客户机（第</a:t>
            </a:r>
            <a:r>
              <a:rPr lang="en-US" altLang="zh-CN" b="1" dirty="0"/>
              <a:t>1</a:t>
            </a:r>
            <a:r>
              <a:rPr lang="zh-CN" altLang="en-US" b="1" dirty="0"/>
              <a:t>步和第</a:t>
            </a:r>
            <a:r>
              <a:rPr lang="en-US" altLang="zh-CN" b="1" dirty="0"/>
              <a:t>8</a:t>
            </a:r>
            <a:r>
              <a:rPr lang="zh-CN" altLang="en-US" b="1" dirty="0"/>
              <a:t>步为递归查询）</a:t>
            </a:r>
            <a:endParaRPr lang="en-US" altLang="zh-CN" b="1" dirty="0"/>
          </a:p>
          <a:p>
            <a:pPr lvl="1"/>
            <a:r>
              <a:rPr lang="zh-CN" altLang="en-US" b="1" dirty="0"/>
              <a:t>迭代查询</a:t>
            </a:r>
            <a:endParaRPr lang="en-US" altLang="zh-CN" b="1" dirty="0"/>
          </a:p>
          <a:p>
            <a:pPr lvl="2"/>
            <a:r>
              <a:rPr lang="zh-CN" altLang="en-US" b="1" dirty="0"/>
              <a:t>当首选</a:t>
            </a:r>
            <a:r>
              <a:rPr lang="en-US" altLang="zh-CN" b="1" dirty="0"/>
              <a:t>DNS</a:t>
            </a:r>
            <a:r>
              <a:rPr lang="zh-CN" altLang="en-US" b="1" dirty="0"/>
              <a:t>服务器没有域名信息，通过一步步请求根域服务器、顶级域服务器、二级域服务器，最终找到对应的域名记录信息（第</a:t>
            </a:r>
            <a:r>
              <a:rPr lang="en-US" altLang="zh-CN" b="1" dirty="0"/>
              <a:t>2</a:t>
            </a:r>
            <a:r>
              <a:rPr lang="zh-CN" altLang="en-US" b="1" dirty="0"/>
              <a:t>、</a:t>
            </a:r>
            <a:r>
              <a:rPr lang="en-US" altLang="zh-CN" b="1" dirty="0"/>
              <a:t>3</a:t>
            </a:r>
            <a:r>
              <a:rPr lang="zh-CN" altLang="en-US" b="1" dirty="0"/>
              <a:t>、</a:t>
            </a:r>
            <a:r>
              <a:rPr lang="en-US" altLang="zh-CN" b="1" dirty="0"/>
              <a:t>4</a:t>
            </a:r>
            <a:r>
              <a:rPr lang="zh-CN" altLang="en-US" b="1" dirty="0"/>
              <a:t>、</a:t>
            </a:r>
            <a:r>
              <a:rPr lang="en-US" altLang="zh-CN" b="1" dirty="0"/>
              <a:t>5</a:t>
            </a:r>
            <a:r>
              <a:rPr lang="zh-CN" altLang="en-US" b="1" dirty="0"/>
              <a:t>、</a:t>
            </a:r>
            <a:r>
              <a:rPr lang="en-US" altLang="zh-CN" b="1" dirty="0"/>
              <a:t>6</a:t>
            </a:r>
            <a:r>
              <a:rPr lang="zh-CN" altLang="en-US" b="1" dirty="0"/>
              <a:t>、</a:t>
            </a:r>
            <a:r>
              <a:rPr lang="en-US" altLang="zh-CN" b="1" dirty="0"/>
              <a:t>7</a:t>
            </a:r>
            <a:r>
              <a:rPr lang="zh-CN" altLang="en-US" b="1" dirty="0"/>
              <a:t>步为迭代查询）</a:t>
            </a:r>
            <a:endParaRPr lang="en-US" altLang="zh-CN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88AF9784-5943-A8D0-8F7B-5F906E93305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167940497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2AB767-1D29-2DCC-C3AF-8DF094839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64659CFC-6C91-4D81-923F-3606A1132B9D}"/>
              </a:ext>
            </a:extLst>
          </p:cNvPr>
          <p:cNvSpPr/>
          <p:nvPr/>
        </p:nvSpPr>
        <p:spPr>
          <a:xfrm>
            <a:off x="781318" y="4370231"/>
            <a:ext cx="755560" cy="71692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Client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714482C-A318-98DA-BEB8-5F6FC83B22B8}"/>
              </a:ext>
            </a:extLst>
          </p:cNvPr>
          <p:cNvSpPr/>
          <p:nvPr/>
        </p:nvSpPr>
        <p:spPr>
          <a:xfrm>
            <a:off x="2369713" y="2685305"/>
            <a:ext cx="1214907" cy="9358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DNS</a:t>
            </a:r>
            <a:r>
              <a:rPr lang="zh-CN" altLang="en-US" sz="1600" b="1" dirty="0">
                <a:solidFill>
                  <a:schemeClr val="tx1"/>
                </a:solidFill>
              </a:rPr>
              <a:t>服务器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B79255A-EAA2-78B6-1EDA-933052C6D496}"/>
              </a:ext>
            </a:extLst>
          </p:cNvPr>
          <p:cNvSpPr/>
          <p:nvPr/>
        </p:nvSpPr>
        <p:spPr>
          <a:xfrm>
            <a:off x="5930722" y="1000319"/>
            <a:ext cx="1478923" cy="9358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根域服务器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.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7DA4B576-7DEE-610F-7758-392C68E9E736}"/>
              </a:ext>
            </a:extLst>
          </p:cNvPr>
          <p:cNvCxnSpPr>
            <a:cxnSpLocks/>
          </p:cNvCxnSpPr>
          <p:nvPr/>
        </p:nvCxnSpPr>
        <p:spPr>
          <a:xfrm flipV="1">
            <a:off x="1558344" y="3553294"/>
            <a:ext cx="742683" cy="71495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123C018D-F9B8-4018-4980-5040A863C6C2}"/>
              </a:ext>
            </a:extLst>
          </p:cNvPr>
          <p:cNvCxnSpPr>
            <a:cxnSpLocks/>
          </p:cNvCxnSpPr>
          <p:nvPr/>
        </p:nvCxnSpPr>
        <p:spPr>
          <a:xfrm flipV="1">
            <a:off x="3584620" y="1364350"/>
            <a:ext cx="2238776" cy="121166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834C422-410D-36CD-05E0-9F63B82987CB}"/>
              </a:ext>
            </a:extLst>
          </p:cNvPr>
          <p:cNvSpPr/>
          <p:nvPr/>
        </p:nvSpPr>
        <p:spPr>
          <a:xfrm>
            <a:off x="5926295" y="2380475"/>
            <a:ext cx="1478924" cy="9358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顶级域服务器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com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4DF52EF-2142-9706-BA28-56C20DD6F7E8}"/>
              </a:ext>
            </a:extLst>
          </p:cNvPr>
          <p:cNvCxnSpPr>
            <a:cxnSpLocks/>
          </p:cNvCxnSpPr>
          <p:nvPr/>
        </p:nvCxnSpPr>
        <p:spPr>
          <a:xfrm flipH="1">
            <a:off x="3629695" y="1549758"/>
            <a:ext cx="2193701" cy="117627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89EEDDE-2AB9-1AFA-1693-ED04FD74B0E6}"/>
              </a:ext>
            </a:extLst>
          </p:cNvPr>
          <p:cNvCxnSpPr>
            <a:cxnSpLocks/>
          </p:cNvCxnSpPr>
          <p:nvPr/>
        </p:nvCxnSpPr>
        <p:spPr>
          <a:xfrm flipV="1">
            <a:off x="3674772" y="2774968"/>
            <a:ext cx="2148624" cy="29891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90F435BB-0FF4-299E-6992-1722131FBEE9}"/>
              </a:ext>
            </a:extLst>
          </p:cNvPr>
          <p:cNvCxnSpPr>
            <a:cxnSpLocks/>
          </p:cNvCxnSpPr>
          <p:nvPr/>
        </p:nvCxnSpPr>
        <p:spPr>
          <a:xfrm flipH="1">
            <a:off x="3649014" y="2943362"/>
            <a:ext cx="2150773" cy="2985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1EE213EC-EC40-A1FF-B1EB-48B62AB56065}"/>
              </a:ext>
            </a:extLst>
          </p:cNvPr>
          <p:cNvSpPr/>
          <p:nvPr/>
        </p:nvSpPr>
        <p:spPr>
          <a:xfrm>
            <a:off x="5930721" y="3760631"/>
            <a:ext cx="1478924" cy="9358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二级域服务器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baidu.com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6B84C77E-F5C2-6774-0B00-83EE358596EF}"/>
              </a:ext>
            </a:extLst>
          </p:cNvPr>
          <p:cNvSpPr/>
          <p:nvPr/>
        </p:nvSpPr>
        <p:spPr>
          <a:xfrm>
            <a:off x="5799787" y="5289503"/>
            <a:ext cx="1740792" cy="1066801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百度</a:t>
            </a:r>
            <a:r>
              <a:rPr lang="en-US" altLang="zh-CN" sz="1600" b="1" dirty="0">
                <a:solidFill>
                  <a:schemeClr val="tx1"/>
                </a:solidFill>
              </a:rPr>
              <a:t>web</a:t>
            </a:r>
            <a:r>
              <a:rPr lang="zh-CN" altLang="en-US" sz="1600" b="1" dirty="0">
                <a:solidFill>
                  <a:schemeClr val="tx1"/>
                </a:solidFill>
              </a:rPr>
              <a:t>服务器</a:t>
            </a: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882E6F1B-6086-188A-28E8-15F324B4FFF6}"/>
              </a:ext>
            </a:extLst>
          </p:cNvPr>
          <p:cNvCxnSpPr>
            <a:cxnSpLocks/>
          </p:cNvCxnSpPr>
          <p:nvPr/>
        </p:nvCxnSpPr>
        <p:spPr>
          <a:xfrm>
            <a:off x="3653306" y="3545983"/>
            <a:ext cx="2146481" cy="64078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2B3A4907-831F-620A-3E86-285E5A67EE01}"/>
              </a:ext>
            </a:extLst>
          </p:cNvPr>
          <p:cNvCxnSpPr>
            <a:cxnSpLocks/>
          </p:cNvCxnSpPr>
          <p:nvPr/>
        </p:nvCxnSpPr>
        <p:spPr>
          <a:xfrm flipH="1" flipV="1">
            <a:off x="3653306" y="3687651"/>
            <a:ext cx="2170090" cy="66419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A0BE940A-45A3-2E45-043E-9CA40688C428}"/>
              </a:ext>
            </a:extLst>
          </p:cNvPr>
          <p:cNvCxnSpPr/>
          <p:nvPr/>
        </p:nvCxnSpPr>
        <p:spPr>
          <a:xfrm>
            <a:off x="1635617" y="4696496"/>
            <a:ext cx="4039673" cy="10260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39B8BE8-52A6-AB6B-D2AE-E304203B29B3}"/>
              </a:ext>
            </a:extLst>
          </p:cNvPr>
          <p:cNvCxnSpPr/>
          <p:nvPr/>
        </p:nvCxnSpPr>
        <p:spPr>
          <a:xfrm flipH="1" flipV="1">
            <a:off x="1665668" y="4838041"/>
            <a:ext cx="4005329" cy="10196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2E96AC4B-AAB0-5C37-D196-999587C5860C}"/>
              </a:ext>
            </a:extLst>
          </p:cNvPr>
          <p:cNvCxnSpPr>
            <a:cxnSpLocks/>
          </p:cNvCxnSpPr>
          <p:nvPr/>
        </p:nvCxnSpPr>
        <p:spPr>
          <a:xfrm flipH="1">
            <a:off x="1657265" y="3687651"/>
            <a:ext cx="751087" cy="7162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15DDFC98-260E-AA82-B818-2B055171E787}"/>
              </a:ext>
            </a:extLst>
          </p:cNvPr>
          <p:cNvSpPr txBox="1"/>
          <p:nvPr/>
        </p:nvSpPr>
        <p:spPr>
          <a:xfrm>
            <a:off x="1691428" y="3633771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</a:t>
            </a:r>
            <a:endParaRPr lang="zh-CN" altLang="en-US" sz="1200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F162509-E5D0-3190-46DD-6B7739E93C98}"/>
              </a:ext>
            </a:extLst>
          </p:cNvPr>
          <p:cNvSpPr txBox="1"/>
          <p:nvPr/>
        </p:nvSpPr>
        <p:spPr>
          <a:xfrm>
            <a:off x="4436774" y="1744620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2</a:t>
            </a:r>
            <a:endParaRPr lang="zh-CN" altLang="en-US" sz="1200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1540877E-CBB8-D2C3-F234-267EB1FE1F3E}"/>
              </a:ext>
            </a:extLst>
          </p:cNvPr>
          <p:cNvSpPr txBox="1"/>
          <p:nvPr/>
        </p:nvSpPr>
        <p:spPr>
          <a:xfrm>
            <a:off x="4651421" y="2145251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3</a:t>
            </a:r>
            <a:endParaRPr lang="zh-CN" altLang="en-US" sz="1200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45CA9E78-108E-75C5-2159-7B1310BF7F8F}"/>
              </a:ext>
            </a:extLst>
          </p:cNvPr>
          <p:cNvSpPr txBox="1"/>
          <p:nvPr/>
        </p:nvSpPr>
        <p:spPr>
          <a:xfrm>
            <a:off x="4552460" y="2648370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4</a:t>
            </a:r>
            <a:endParaRPr lang="zh-CN" altLang="en-US" sz="1200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819974EC-8863-448D-9F27-09FE7C6E9DCC}"/>
              </a:ext>
            </a:extLst>
          </p:cNvPr>
          <p:cNvSpPr txBox="1"/>
          <p:nvPr/>
        </p:nvSpPr>
        <p:spPr>
          <a:xfrm>
            <a:off x="4655535" y="3086714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5</a:t>
            </a:r>
            <a:endParaRPr lang="zh-CN" altLang="en-US" sz="1200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F711B47A-C9C1-B287-8CB7-1EAA726F6426}"/>
              </a:ext>
            </a:extLst>
          </p:cNvPr>
          <p:cNvSpPr txBox="1"/>
          <p:nvPr/>
        </p:nvSpPr>
        <p:spPr>
          <a:xfrm>
            <a:off x="4614926" y="3620655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6</a:t>
            </a:r>
            <a:endParaRPr lang="zh-CN" altLang="en-US" sz="1200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F9266B2-873D-82E3-84B8-8E587ACD19F4}"/>
              </a:ext>
            </a:extLst>
          </p:cNvPr>
          <p:cNvSpPr txBox="1"/>
          <p:nvPr/>
        </p:nvSpPr>
        <p:spPr>
          <a:xfrm>
            <a:off x="4534436" y="4000695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7</a:t>
            </a:r>
            <a:endParaRPr lang="zh-CN" altLang="en-US" sz="1200" dirty="0"/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24615605-5C2B-BFC2-07F1-A8D128FE5EB6}"/>
              </a:ext>
            </a:extLst>
          </p:cNvPr>
          <p:cNvSpPr txBox="1"/>
          <p:nvPr/>
        </p:nvSpPr>
        <p:spPr>
          <a:xfrm>
            <a:off x="3460124" y="4905848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9</a:t>
            </a:r>
            <a:endParaRPr lang="zh-CN" altLang="en-US" sz="1200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3519A1FC-2C8C-9931-BE5C-8BCE90DFAFF3}"/>
              </a:ext>
            </a:extLst>
          </p:cNvPr>
          <p:cNvSpPr txBox="1"/>
          <p:nvPr/>
        </p:nvSpPr>
        <p:spPr>
          <a:xfrm>
            <a:off x="1989975" y="3999038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8</a:t>
            </a:r>
            <a:endParaRPr lang="zh-CN" altLang="en-US" sz="1200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F8CA9ED7-668F-1127-E3EF-7A770E83192C}"/>
              </a:ext>
            </a:extLst>
          </p:cNvPr>
          <p:cNvSpPr txBox="1"/>
          <p:nvPr/>
        </p:nvSpPr>
        <p:spPr>
          <a:xfrm>
            <a:off x="3284311" y="5321865"/>
            <a:ext cx="42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10</a:t>
            </a:r>
            <a:endParaRPr lang="zh-CN" altLang="en-US" sz="1200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F6195846-576B-F903-CC13-9F1D199B8C5C}"/>
              </a:ext>
            </a:extLst>
          </p:cNvPr>
          <p:cNvSpPr/>
          <p:nvPr/>
        </p:nvSpPr>
        <p:spPr>
          <a:xfrm>
            <a:off x="1718058" y="3562713"/>
            <a:ext cx="594576" cy="7891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0C633A8-2E81-545A-0A3C-2A692FDA9230}"/>
              </a:ext>
            </a:extLst>
          </p:cNvPr>
          <p:cNvSpPr/>
          <p:nvPr/>
        </p:nvSpPr>
        <p:spPr>
          <a:xfrm>
            <a:off x="4222446" y="1654250"/>
            <a:ext cx="959289" cy="28767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8B2B324-7520-2F0F-5380-5A071F3AEE1A}"/>
              </a:ext>
            </a:extLst>
          </p:cNvPr>
          <p:cNvSpPr txBox="1"/>
          <p:nvPr/>
        </p:nvSpPr>
        <p:spPr>
          <a:xfrm>
            <a:off x="1181730" y="3232235"/>
            <a:ext cx="12363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递归查询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C23592F-7396-5913-5F12-C7D49FF1E995}"/>
              </a:ext>
            </a:extLst>
          </p:cNvPr>
          <p:cNvSpPr txBox="1"/>
          <p:nvPr/>
        </p:nvSpPr>
        <p:spPr>
          <a:xfrm>
            <a:off x="4215054" y="4603032"/>
            <a:ext cx="1130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迭代查询</a:t>
            </a:r>
          </a:p>
        </p:txBody>
      </p:sp>
    </p:spTree>
    <p:extLst>
      <p:ext uri="{BB962C8B-B14F-4D97-AF65-F5344CB8AC3E}">
        <p14:creationId xmlns:p14="http://schemas.microsoft.com/office/powerpoint/2010/main" val="3414766665"/>
      </p:ext>
    </p:extLst>
  </p:cSld>
  <p:clrMapOvr>
    <a:masterClrMapping/>
  </p:clrMapOvr>
  <p:transition>
    <p:split orient="vert"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6F0B0C-0C17-C631-0CA5-E30FC4B4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C5ABC9-E127-8AB4-E917-7B6D78D65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查询内容</a:t>
            </a:r>
            <a:endParaRPr lang="en-US" altLang="zh-CN" b="1" dirty="0"/>
          </a:p>
          <a:p>
            <a:pPr lvl="1"/>
            <a:r>
              <a:rPr lang="zh-CN" altLang="en-US" b="1" dirty="0"/>
              <a:t>正向查询：</a:t>
            </a:r>
            <a:endParaRPr lang="en-US" altLang="zh-CN" b="1" dirty="0"/>
          </a:p>
          <a:p>
            <a:pPr lvl="2"/>
            <a:r>
              <a:rPr lang="zh-CN" altLang="en-US" b="1" dirty="0"/>
              <a:t>通过域名查询</a:t>
            </a:r>
            <a:r>
              <a:rPr lang="en-US" altLang="zh-CN" b="1" dirty="0"/>
              <a:t>IP</a:t>
            </a:r>
          </a:p>
          <a:p>
            <a:pPr lvl="1"/>
            <a:r>
              <a:rPr lang="zh-CN" altLang="en-US" b="1" dirty="0"/>
              <a:t>反向查询：</a:t>
            </a:r>
            <a:endParaRPr lang="en-US" altLang="zh-CN" b="1" dirty="0"/>
          </a:p>
          <a:p>
            <a:pPr lvl="2"/>
            <a:r>
              <a:rPr lang="zh-CN" altLang="en-US" b="1" dirty="0"/>
              <a:t>通过</a:t>
            </a:r>
            <a:r>
              <a:rPr lang="en-US" altLang="zh-CN" b="1" dirty="0"/>
              <a:t>IP</a:t>
            </a:r>
            <a:r>
              <a:rPr lang="zh-CN" altLang="en-US" b="1" dirty="0"/>
              <a:t>查询域名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5BA2C4F2-A653-B8EC-CF2C-C5BBB264F3C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3572071303"/>
      </p:ext>
    </p:extLst>
  </p:cSld>
  <p:clrMapOvr>
    <a:masterClrMapping/>
  </p:clrMapOvr>
  <p:transition>
    <p:split orient="vert"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36137F-5A25-B041-FCBE-F4D51FA9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7493D4-8133-E47E-6013-DF09A0B50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服务器分类</a:t>
            </a:r>
            <a:endParaRPr lang="en-US" altLang="zh-CN" b="1" dirty="0"/>
          </a:p>
          <a:p>
            <a:pPr lvl="1"/>
            <a:r>
              <a:rPr lang="zh-CN" altLang="en-US" b="1" dirty="0"/>
              <a:t>主要名称服务器</a:t>
            </a:r>
            <a:endParaRPr lang="en-US" altLang="zh-CN" b="1" dirty="0"/>
          </a:p>
          <a:p>
            <a:pPr lvl="2"/>
            <a:r>
              <a:rPr lang="zh-CN" altLang="en-US" b="1" dirty="0"/>
              <a:t>存放区域（一般指二级区域）中相关的设置，存放的区域文件的正本数据</a:t>
            </a:r>
            <a:endParaRPr lang="en-US" altLang="zh-CN" b="1" dirty="0"/>
          </a:p>
          <a:p>
            <a:pPr lvl="1"/>
            <a:r>
              <a:rPr lang="zh-CN" altLang="en-US" b="1" dirty="0"/>
              <a:t>辅助名称服务器</a:t>
            </a:r>
            <a:endParaRPr lang="en-US" altLang="zh-CN" b="1" dirty="0"/>
          </a:p>
          <a:p>
            <a:pPr lvl="2"/>
            <a:r>
              <a:rPr lang="zh-CN" altLang="en-US" b="1" dirty="0"/>
              <a:t>存放的副本数据，是从主要名称服务器复制过来的，不能修改</a:t>
            </a:r>
            <a:endParaRPr lang="en-US" altLang="zh-CN" b="1" dirty="0"/>
          </a:p>
          <a:p>
            <a:pPr lvl="1"/>
            <a:r>
              <a:rPr lang="zh-CN" altLang="en-US" b="1" dirty="0">
                <a:solidFill>
                  <a:schemeClr val="accent6"/>
                </a:solidFill>
              </a:rPr>
              <a:t>主控名称服务器</a:t>
            </a:r>
            <a:endParaRPr lang="en-US" altLang="zh-CN" b="1" dirty="0">
              <a:solidFill>
                <a:schemeClr val="accent6"/>
              </a:solidFill>
            </a:endParaRPr>
          </a:p>
          <a:p>
            <a:pPr lvl="2"/>
            <a:r>
              <a:rPr lang="zh-CN" altLang="en-US" b="1" dirty="0"/>
              <a:t>提供数据复制（</a:t>
            </a:r>
            <a:r>
              <a:rPr lang="en-US" altLang="zh-CN" b="1" dirty="0"/>
              <a:t>DNS</a:t>
            </a:r>
            <a:r>
              <a:rPr lang="zh-CN" altLang="en-US" b="1" dirty="0"/>
              <a:t>服务器中的某一个角色，不是特定的服务器）</a:t>
            </a:r>
            <a:endParaRPr lang="en-US" altLang="zh-CN" b="1" dirty="0"/>
          </a:p>
          <a:p>
            <a:pPr lvl="1"/>
            <a:r>
              <a:rPr lang="zh-CN" altLang="en-US" b="1" dirty="0"/>
              <a:t>缓存（</a:t>
            </a:r>
            <a:r>
              <a:rPr lang="en-US" altLang="zh-CN" b="1" dirty="0"/>
              <a:t>cache-only</a:t>
            </a:r>
            <a:r>
              <a:rPr lang="zh-CN" altLang="en-US" b="1" dirty="0"/>
              <a:t>）域名服务器</a:t>
            </a:r>
            <a:endParaRPr lang="en-US" altLang="zh-CN" b="1" dirty="0"/>
          </a:p>
          <a:p>
            <a:pPr lvl="2"/>
            <a:r>
              <a:rPr lang="zh-CN" altLang="en-US" b="1" dirty="0"/>
              <a:t>没有区域文件，需要配置转发器</a:t>
            </a:r>
            <a:endParaRPr lang="en-US" altLang="zh-CN" b="1" dirty="0"/>
          </a:p>
          <a:p>
            <a:pPr lvl="2"/>
            <a:r>
              <a:rPr lang="zh-CN" altLang="en-US" b="1" dirty="0"/>
              <a:t>为了内网用户能快速查询域名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84985868-AA11-BF6C-8EEB-C369B74D23C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77509369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852C9-1FA7-A4AF-F326-E078071CB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A96FFE-A9F9-965F-4A8E-53FAB3255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缓存域名服务器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73679E97-A741-CFA5-F367-4EF8085E6299}"/>
              </a:ext>
            </a:extLst>
          </p:cNvPr>
          <p:cNvSpPr/>
          <p:nvPr/>
        </p:nvSpPr>
        <p:spPr>
          <a:xfrm>
            <a:off x="1468192" y="4370231"/>
            <a:ext cx="755560" cy="71692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Client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9C41FDD-0048-622F-9336-9122568D3039}"/>
              </a:ext>
            </a:extLst>
          </p:cNvPr>
          <p:cNvSpPr/>
          <p:nvPr/>
        </p:nvSpPr>
        <p:spPr>
          <a:xfrm>
            <a:off x="3056587" y="2685305"/>
            <a:ext cx="1214907" cy="9358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DNS</a:t>
            </a:r>
            <a:r>
              <a:rPr lang="zh-CN" altLang="en-US" sz="1600" b="1" dirty="0">
                <a:solidFill>
                  <a:schemeClr val="tx1"/>
                </a:solidFill>
              </a:rPr>
              <a:t>服务器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6467061C-A1A1-709A-E3C7-2563D25C97DC}"/>
              </a:ext>
            </a:extLst>
          </p:cNvPr>
          <p:cNvCxnSpPr>
            <a:cxnSpLocks/>
          </p:cNvCxnSpPr>
          <p:nvPr/>
        </p:nvCxnSpPr>
        <p:spPr>
          <a:xfrm flipV="1">
            <a:off x="2245218" y="3553294"/>
            <a:ext cx="742683" cy="71495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4DC153AF-7274-009E-BF88-B25372B73DC0}"/>
              </a:ext>
            </a:extLst>
          </p:cNvPr>
          <p:cNvSpPr/>
          <p:nvPr/>
        </p:nvSpPr>
        <p:spPr>
          <a:xfrm>
            <a:off x="6613169" y="2380475"/>
            <a:ext cx="1478924" cy="9358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二级域名</a:t>
            </a:r>
            <a:r>
              <a:rPr lang="en-US" altLang="zh-CN" sz="1600" b="1" dirty="0">
                <a:solidFill>
                  <a:schemeClr val="tx1"/>
                </a:solidFill>
              </a:rPr>
              <a:t>DNS</a:t>
            </a:r>
            <a:r>
              <a:rPr lang="zh-CN" altLang="en-US" sz="1600" b="1" dirty="0">
                <a:solidFill>
                  <a:schemeClr val="tx1"/>
                </a:solidFill>
              </a:rPr>
              <a:t>服务器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1ECDD6E-926D-2879-FCD1-3515D21F1035}"/>
              </a:ext>
            </a:extLst>
          </p:cNvPr>
          <p:cNvCxnSpPr>
            <a:cxnSpLocks/>
          </p:cNvCxnSpPr>
          <p:nvPr/>
        </p:nvCxnSpPr>
        <p:spPr>
          <a:xfrm flipV="1">
            <a:off x="4361646" y="2774968"/>
            <a:ext cx="2148624" cy="29891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5CBE0A40-0E05-8418-C06F-BF7DB1A1AEE1}"/>
              </a:ext>
            </a:extLst>
          </p:cNvPr>
          <p:cNvCxnSpPr>
            <a:cxnSpLocks/>
          </p:cNvCxnSpPr>
          <p:nvPr/>
        </p:nvCxnSpPr>
        <p:spPr>
          <a:xfrm flipH="1">
            <a:off x="4335888" y="2943362"/>
            <a:ext cx="2150773" cy="29852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A459E060-B9C0-24C3-693F-3C09092D69BB}"/>
              </a:ext>
            </a:extLst>
          </p:cNvPr>
          <p:cNvSpPr/>
          <p:nvPr/>
        </p:nvSpPr>
        <p:spPr>
          <a:xfrm>
            <a:off x="6510270" y="4650394"/>
            <a:ext cx="1740792" cy="1066801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百度</a:t>
            </a:r>
            <a:r>
              <a:rPr lang="en-US" altLang="zh-CN" sz="1600" b="1" dirty="0">
                <a:solidFill>
                  <a:schemeClr val="tx1"/>
                </a:solidFill>
              </a:rPr>
              <a:t>web</a:t>
            </a:r>
            <a:r>
              <a:rPr lang="zh-CN" altLang="en-US" sz="1600" b="1" dirty="0">
                <a:solidFill>
                  <a:schemeClr val="tx1"/>
                </a:solidFill>
              </a:rPr>
              <a:t>服务器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D4FBBC0-0902-B8E3-3F0C-331B9D75359A}"/>
              </a:ext>
            </a:extLst>
          </p:cNvPr>
          <p:cNvCxnSpPr>
            <a:cxnSpLocks/>
          </p:cNvCxnSpPr>
          <p:nvPr/>
        </p:nvCxnSpPr>
        <p:spPr>
          <a:xfrm flipH="1">
            <a:off x="2344139" y="3687651"/>
            <a:ext cx="751087" cy="7162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43DF783A-EF16-4580-CE43-2A54C192F6D2}"/>
              </a:ext>
            </a:extLst>
          </p:cNvPr>
          <p:cNvSpPr txBox="1"/>
          <p:nvPr/>
        </p:nvSpPr>
        <p:spPr>
          <a:xfrm>
            <a:off x="3567647" y="3652725"/>
            <a:ext cx="12363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收到后存放在缓存中</a:t>
            </a: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B7CC7EE4-4740-80F8-C08D-86654F4CBA96}"/>
              </a:ext>
            </a:extLst>
          </p:cNvPr>
          <p:cNvSpPr/>
          <p:nvPr/>
        </p:nvSpPr>
        <p:spPr>
          <a:xfrm>
            <a:off x="903350" y="2298471"/>
            <a:ext cx="5261338" cy="372608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008789"/>
      </p:ext>
    </p:extLst>
  </p:cSld>
  <p:clrMapOvr>
    <a:masterClrMapping/>
  </p:clrMapOvr>
  <p:transition>
    <p:split orient="vert"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295347-8F4E-1FBB-411C-7979C00DE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0AA4B0-16A4-5A52-8914-04C072C62B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资源记录</a:t>
            </a:r>
            <a:endParaRPr lang="en-US" altLang="zh-CN" b="1" dirty="0"/>
          </a:p>
          <a:p>
            <a:pPr lvl="1"/>
            <a:r>
              <a:rPr lang="en-US" altLang="zh-CN" b="1" dirty="0"/>
              <a:t>A</a:t>
            </a:r>
            <a:r>
              <a:rPr lang="zh-CN" altLang="en-US" b="1" dirty="0"/>
              <a:t>：主机记录，域名和</a:t>
            </a:r>
            <a:r>
              <a:rPr lang="en-US" altLang="zh-CN" b="1" dirty="0"/>
              <a:t>IP</a:t>
            </a:r>
            <a:r>
              <a:rPr lang="zh-CN" altLang="en-US" b="1" dirty="0"/>
              <a:t>地址的映射</a:t>
            </a:r>
            <a:endParaRPr lang="en-US" altLang="zh-CN" b="1" dirty="0"/>
          </a:p>
          <a:p>
            <a:pPr lvl="1"/>
            <a:r>
              <a:rPr lang="en-US" altLang="zh-CN" b="1" dirty="0"/>
              <a:t>CNAME</a:t>
            </a:r>
            <a:r>
              <a:rPr lang="zh-CN" altLang="en-US" b="1" dirty="0"/>
              <a:t>：别名记录</a:t>
            </a:r>
            <a:endParaRPr lang="en-US" altLang="zh-CN" b="1" dirty="0"/>
          </a:p>
          <a:p>
            <a:pPr lvl="1"/>
            <a:r>
              <a:rPr lang="en-US" altLang="zh-CN" b="1" dirty="0"/>
              <a:t>SOA</a:t>
            </a:r>
            <a:r>
              <a:rPr lang="zh-CN" altLang="en-US" b="1" dirty="0"/>
              <a:t>：权威名称服务器</a:t>
            </a:r>
            <a:endParaRPr lang="en-US" altLang="zh-CN" b="1" dirty="0"/>
          </a:p>
          <a:p>
            <a:pPr lvl="1"/>
            <a:r>
              <a:rPr lang="en-US" altLang="zh-CN" b="1" dirty="0"/>
              <a:t>NS</a:t>
            </a:r>
            <a:r>
              <a:rPr lang="zh-CN" altLang="en-US" b="1" dirty="0"/>
              <a:t>：名称服务器（相对于</a:t>
            </a:r>
            <a:r>
              <a:rPr lang="en-US" altLang="zh-CN" b="1" dirty="0"/>
              <a:t>SOA</a:t>
            </a:r>
            <a:r>
              <a:rPr lang="zh-CN" altLang="en-US" b="1" dirty="0"/>
              <a:t>的权威，</a:t>
            </a:r>
            <a:r>
              <a:rPr lang="en-US" altLang="zh-CN" b="1" dirty="0"/>
              <a:t>NS</a:t>
            </a:r>
            <a:r>
              <a:rPr lang="zh-CN" altLang="en-US" b="1" dirty="0"/>
              <a:t>非权威）</a:t>
            </a:r>
            <a:endParaRPr lang="en-US" altLang="zh-CN" b="1" dirty="0"/>
          </a:p>
          <a:p>
            <a:pPr lvl="1"/>
            <a:r>
              <a:rPr lang="en-US" altLang="zh-CN" b="1" dirty="0"/>
              <a:t>PTR</a:t>
            </a:r>
            <a:r>
              <a:rPr lang="zh-CN" altLang="en-US" b="1" dirty="0"/>
              <a:t>：反向指针记录</a:t>
            </a:r>
            <a:endParaRPr lang="en-US" altLang="zh-CN" b="1" dirty="0"/>
          </a:p>
          <a:p>
            <a:pPr lvl="1"/>
            <a:r>
              <a:rPr lang="en-US" altLang="zh-CN" b="1" dirty="0"/>
              <a:t>SRV</a:t>
            </a:r>
            <a:r>
              <a:rPr lang="zh-CN" altLang="en-US" b="1" dirty="0"/>
              <a:t>：正在提供特定服务的服务器（服务记录）</a:t>
            </a:r>
            <a:endParaRPr lang="en-US" altLang="zh-CN" b="1" dirty="0"/>
          </a:p>
          <a:p>
            <a:pPr lvl="1"/>
            <a:r>
              <a:rPr lang="en-US" altLang="zh-CN" b="1" dirty="0"/>
              <a:t>MX</a:t>
            </a:r>
            <a:r>
              <a:rPr lang="zh-CN" altLang="en-US" b="1" dirty="0"/>
              <a:t>：邮件交换记录（为邮件交换主机提供消息路由）</a:t>
            </a:r>
            <a:endParaRPr lang="en-US" altLang="zh-CN" b="1" dirty="0"/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040993AB-F855-E149-2EF0-7EC4C106AFA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3587533601"/>
      </p:ext>
    </p:extLst>
  </p:cSld>
  <p:clrMapOvr>
    <a:masterClrMapping/>
  </p:clrMapOvr>
  <p:transition>
    <p:split orient="vert"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EB25D4-EBAD-DD3A-58D8-76B29EB2D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B05B29-57D1-BCB2-83D3-A889F577D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报文字段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A731806E-4334-C1AB-BDBD-EBD60CF57D4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协议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5AABE67-BFEC-13DA-75EA-B951F29651A9}"/>
              </a:ext>
            </a:extLst>
          </p:cNvPr>
          <p:cNvSpPr/>
          <p:nvPr/>
        </p:nvSpPr>
        <p:spPr>
          <a:xfrm>
            <a:off x="403980" y="2839426"/>
            <a:ext cx="4210463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事务</a:t>
            </a:r>
            <a:r>
              <a:rPr lang="en-US" altLang="zh-CN" sz="1400" b="1" dirty="0">
                <a:solidFill>
                  <a:schemeClr val="tx1"/>
                </a:solidFill>
              </a:rPr>
              <a:t>ID Transaction ID (2 Bytes)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B79B274-474F-0A70-A99D-225C1A4EA7AE}"/>
              </a:ext>
            </a:extLst>
          </p:cNvPr>
          <p:cNvSpPr/>
          <p:nvPr/>
        </p:nvSpPr>
        <p:spPr>
          <a:xfrm>
            <a:off x="4614443" y="2839426"/>
            <a:ext cx="4210463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标志</a:t>
            </a:r>
            <a:r>
              <a:rPr lang="en-US" altLang="zh-CN" sz="1400" b="1" dirty="0">
                <a:solidFill>
                  <a:schemeClr val="tx1"/>
                </a:solidFill>
              </a:rPr>
              <a:t> Flags (2 Bytes)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69C4833-AE0A-253D-9DFB-19B409CDE3FE}"/>
              </a:ext>
            </a:extLst>
          </p:cNvPr>
          <p:cNvSpPr/>
          <p:nvPr/>
        </p:nvSpPr>
        <p:spPr>
          <a:xfrm>
            <a:off x="403980" y="3375547"/>
            <a:ext cx="4210463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问题记录数</a:t>
            </a:r>
            <a:r>
              <a:rPr lang="en-US" altLang="zh-CN" sz="1400" b="1" dirty="0">
                <a:solidFill>
                  <a:schemeClr val="tx1"/>
                </a:solidFill>
              </a:rPr>
              <a:t> Questions 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9281C96-0AC4-4012-301B-96ABF9772B43}"/>
              </a:ext>
            </a:extLst>
          </p:cNvPr>
          <p:cNvSpPr/>
          <p:nvPr/>
        </p:nvSpPr>
        <p:spPr>
          <a:xfrm>
            <a:off x="4614443" y="3375547"/>
            <a:ext cx="4210463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回答资源记录数</a:t>
            </a:r>
            <a:r>
              <a:rPr lang="en-US" altLang="zh-CN" sz="1400" b="1" dirty="0">
                <a:solidFill>
                  <a:schemeClr val="tx1"/>
                </a:solidFill>
              </a:rPr>
              <a:t> Answer RRs (Resource Records) 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7DF06DB-6A93-A9B1-9A27-84D0EA2D9BCC}"/>
              </a:ext>
            </a:extLst>
          </p:cNvPr>
          <p:cNvSpPr/>
          <p:nvPr/>
        </p:nvSpPr>
        <p:spPr>
          <a:xfrm>
            <a:off x="403980" y="3911668"/>
            <a:ext cx="4210463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权威服务器资源记录数</a:t>
            </a:r>
            <a:r>
              <a:rPr lang="en-US" altLang="zh-CN" sz="1400" b="1" dirty="0">
                <a:solidFill>
                  <a:schemeClr val="tx1"/>
                </a:solidFill>
              </a:rPr>
              <a:t> Authority RRs 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8A29D20-6C51-E9BB-E37F-82F4F83F4BEC}"/>
              </a:ext>
            </a:extLst>
          </p:cNvPr>
          <p:cNvSpPr/>
          <p:nvPr/>
        </p:nvSpPr>
        <p:spPr>
          <a:xfrm>
            <a:off x="4614442" y="3911668"/>
            <a:ext cx="4210463" cy="43037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附加资源记录数</a:t>
            </a:r>
            <a:r>
              <a:rPr lang="en-US" altLang="zh-CN" sz="1400" b="1" dirty="0">
                <a:solidFill>
                  <a:schemeClr val="tx1"/>
                </a:solidFill>
              </a:rPr>
              <a:t> Additional RRs 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E5E2F19-5FEF-BF7C-1DF7-AE847C1D3096}"/>
              </a:ext>
            </a:extLst>
          </p:cNvPr>
          <p:cNvSpPr/>
          <p:nvPr/>
        </p:nvSpPr>
        <p:spPr>
          <a:xfrm>
            <a:off x="403979" y="4447789"/>
            <a:ext cx="8420926" cy="43037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查询问题记录 </a:t>
            </a:r>
            <a:r>
              <a:rPr lang="en-US" altLang="zh-CN" sz="1400" b="1" dirty="0">
                <a:solidFill>
                  <a:schemeClr val="tx1"/>
                </a:solidFill>
              </a:rPr>
              <a:t>Queries  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08E3FE0-08B2-6437-3C18-12261CC68FD0}"/>
              </a:ext>
            </a:extLst>
          </p:cNvPr>
          <p:cNvSpPr/>
          <p:nvPr/>
        </p:nvSpPr>
        <p:spPr>
          <a:xfrm>
            <a:off x="403979" y="4983910"/>
            <a:ext cx="8420926" cy="43037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回答问题记录</a:t>
            </a:r>
            <a:r>
              <a:rPr lang="en-US" altLang="zh-CN" sz="1400" b="1" dirty="0">
                <a:solidFill>
                  <a:schemeClr val="tx1"/>
                </a:solidFill>
              </a:rPr>
              <a:t> Answers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1CE248C-22DF-8D23-BF1A-30A18500187C}"/>
              </a:ext>
            </a:extLst>
          </p:cNvPr>
          <p:cNvSpPr/>
          <p:nvPr/>
        </p:nvSpPr>
        <p:spPr>
          <a:xfrm>
            <a:off x="403979" y="5519645"/>
            <a:ext cx="8420926" cy="43037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权威名称服务器记录</a:t>
            </a:r>
            <a:r>
              <a:rPr lang="en-US" altLang="zh-CN" sz="1400" b="1" dirty="0">
                <a:solidFill>
                  <a:schemeClr val="tx1"/>
                </a:solidFill>
              </a:rPr>
              <a:t> Authoritative Nameservers 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5E6E2E3-0FFA-1D56-21BA-C8F4905521C5}"/>
              </a:ext>
            </a:extLst>
          </p:cNvPr>
          <p:cNvSpPr/>
          <p:nvPr/>
        </p:nvSpPr>
        <p:spPr>
          <a:xfrm>
            <a:off x="403979" y="6055380"/>
            <a:ext cx="8420926" cy="430370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</a:rPr>
              <a:t>附加信息记录</a:t>
            </a:r>
            <a:r>
              <a:rPr lang="en-US" altLang="zh-CN" sz="1400" b="1" dirty="0">
                <a:solidFill>
                  <a:schemeClr val="tx1"/>
                </a:solidFill>
              </a:rPr>
              <a:t> Additional Records </a:t>
            </a:r>
            <a:endParaRPr lang="zh-CN" alt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231394"/>
      </p:ext>
    </p:extLst>
  </p:cSld>
  <p:clrMapOvr>
    <a:masterClrMapping/>
  </p:clrMapOvr>
  <p:transition>
    <p:split orient="vert"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E696F3-3E7A-6964-7C69-E1FF005FD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FE8FE4-7665-B54A-F97D-B5443F8BE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399202"/>
          </a:xfrm>
        </p:spPr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报文字段</a:t>
            </a:r>
            <a:endParaRPr lang="en-US" altLang="zh-CN" b="1" dirty="0"/>
          </a:p>
          <a:p>
            <a:pPr lvl="1"/>
            <a:r>
              <a:rPr lang="en-US" altLang="zh-CN" b="1" dirty="0"/>
              <a:t>Flags</a:t>
            </a:r>
            <a:r>
              <a:rPr lang="zh-CN" altLang="en-US" b="1" dirty="0"/>
              <a:t> </a:t>
            </a:r>
            <a:r>
              <a:rPr lang="en-US" altLang="zh-CN" b="1" dirty="0"/>
              <a:t>(16 bits)</a:t>
            </a:r>
          </a:p>
          <a:p>
            <a:pPr lvl="2"/>
            <a:r>
              <a:rPr lang="zh-CN" altLang="en-US" b="1" dirty="0"/>
              <a:t>第</a:t>
            </a:r>
            <a:r>
              <a:rPr lang="en-US" altLang="zh-CN" b="1" dirty="0"/>
              <a:t>1</a:t>
            </a:r>
            <a:r>
              <a:rPr lang="zh-CN" altLang="en-US" b="1" dirty="0"/>
              <a:t>位：请求</a:t>
            </a:r>
            <a:r>
              <a:rPr lang="en-US" altLang="zh-CN" b="1" dirty="0"/>
              <a:t>0</a:t>
            </a:r>
            <a:r>
              <a:rPr lang="zh-CN" altLang="en-US" b="1" dirty="0"/>
              <a:t>和响应</a:t>
            </a:r>
            <a:r>
              <a:rPr lang="en-US" altLang="zh-CN" b="1" dirty="0"/>
              <a:t>1</a:t>
            </a:r>
          </a:p>
          <a:p>
            <a:pPr lvl="2"/>
            <a:r>
              <a:rPr lang="zh-CN" altLang="en-US" b="1" dirty="0"/>
              <a:t>第</a:t>
            </a:r>
            <a:r>
              <a:rPr lang="en-US" altLang="zh-CN" b="1" dirty="0"/>
              <a:t>2-5</a:t>
            </a:r>
            <a:r>
              <a:rPr lang="zh-CN" altLang="en-US" b="1" dirty="0"/>
              <a:t>位：</a:t>
            </a:r>
            <a:r>
              <a:rPr lang="en-US" altLang="zh-CN" b="1" dirty="0"/>
              <a:t>opcode</a:t>
            </a:r>
            <a:r>
              <a:rPr lang="zh-CN" altLang="en-US" b="1" dirty="0"/>
              <a:t>查询种类，</a:t>
            </a:r>
            <a:r>
              <a:rPr lang="en-US" altLang="zh-CN" b="1" dirty="0"/>
              <a:t>0</a:t>
            </a:r>
            <a:r>
              <a:rPr lang="zh-CN" altLang="en-US" b="1" dirty="0"/>
              <a:t>标准查询，</a:t>
            </a:r>
            <a:r>
              <a:rPr lang="en-US" altLang="zh-CN" b="1" dirty="0"/>
              <a:t>1</a:t>
            </a:r>
            <a:r>
              <a:rPr lang="zh-CN" altLang="en-US" b="1" dirty="0"/>
              <a:t>反向查询，</a:t>
            </a:r>
            <a:r>
              <a:rPr lang="en-US" altLang="zh-CN" b="1" dirty="0"/>
              <a:t>2</a:t>
            </a:r>
            <a:r>
              <a:rPr lang="zh-CN" altLang="en-US" b="1" dirty="0"/>
              <a:t>服务器状态请求</a:t>
            </a:r>
            <a:endParaRPr lang="en-US" altLang="zh-CN" b="1" dirty="0"/>
          </a:p>
          <a:p>
            <a:pPr lvl="2"/>
            <a:r>
              <a:rPr lang="zh-CN" altLang="en-US" b="1" dirty="0"/>
              <a:t>第</a:t>
            </a:r>
            <a:r>
              <a:rPr lang="en-US" altLang="zh-CN" b="1" dirty="0"/>
              <a:t>6</a:t>
            </a:r>
            <a:r>
              <a:rPr lang="zh-CN" altLang="en-US" b="1" dirty="0"/>
              <a:t>位：响应报文表示是否权威应答（请求报文为空置零）</a:t>
            </a:r>
            <a:endParaRPr lang="en-US" altLang="zh-CN" b="1" dirty="0"/>
          </a:p>
          <a:p>
            <a:pPr lvl="2"/>
            <a:r>
              <a:rPr lang="zh-CN" altLang="en-US" b="1" dirty="0"/>
              <a:t>第</a:t>
            </a:r>
            <a:r>
              <a:rPr lang="en-US" altLang="zh-CN" b="1" dirty="0"/>
              <a:t>7</a:t>
            </a:r>
            <a:r>
              <a:rPr lang="zh-CN" altLang="en-US" b="1" dirty="0"/>
              <a:t>位：是否截断（超过</a:t>
            </a:r>
            <a:r>
              <a:rPr lang="en-US" altLang="zh-CN" b="1" dirty="0"/>
              <a:t>512 Bytes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2"/>
            <a:r>
              <a:rPr lang="zh-CN" altLang="en-US" b="1" dirty="0"/>
              <a:t>第</a:t>
            </a:r>
            <a:r>
              <a:rPr lang="en-US" altLang="zh-CN" b="1" dirty="0"/>
              <a:t>8</a:t>
            </a:r>
            <a:r>
              <a:rPr lang="zh-CN" altLang="en-US" b="1" dirty="0"/>
              <a:t>位：是否请求递归</a:t>
            </a:r>
            <a:endParaRPr lang="en-US" altLang="zh-CN" b="1" dirty="0"/>
          </a:p>
          <a:p>
            <a:pPr lvl="2"/>
            <a:r>
              <a:rPr lang="zh-CN" altLang="en-US" b="1" dirty="0"/>
              <a:t>第</a:t>
            </a:r>
            <a:r>
              <a:rPr lang="en-US" altLang="zh-CN" b="1" dirty="0"/>
              <a:t>9</a:t>
            </a:r>
            <a:r>
              <a:rPr lang="zh-CN" altLang="en-US" b="1" dirty="0"/>
              <a:t>位：是否允许递归（请求报文为空置零）</a:t>
            </a:r>
            <a:endParaRPr lang="en-US" altLang="zh-CN" b="1" dirty="0"/>
          </a:p>
          <a:p>
            <a:pPr lvl="2"/>
            <a:r>
              <a:rPr lang="zh-CN" altLang="en-US" b="1" dirty="0"/>
              <a:t>第</a:t>
            </a:r>
            <a:r>
              <a:rPr lang="en-US" altLang="zh-CN" b="1" dirty="0"/>
              <a:t>10-12</a:t>
            </a:r>
            <a:r>
              <a:rPr lang="zh-CN" altLang="en-US" b="1" dirty="0"/>
              <a:t>位：保留字段（</a:t>
            </a:r>
            <a:r>
              <a:rPr lang="en-US" altLang="zh-CN" b="1" dirty="0"/>
              <a:t>11</a:t>
            </a:r>
            <a:r>
              <a:rPr lang="zh-CN" altLang="en-US" b="1" dirty="0"/>
              <a:t>响应是否经过认证，</a:t>
            </a:r>
            <a:r>
              <a:rPr lang="en-US" altLang="zh-CN" b="1" dirty="0"/>
              <a:t>12</a:t>
            </a:r>
            <a:r>
              <a:rPr lang="zh-CN" altLang="en-US" b="1" dirty="0"/>
              <a:t>是否接受非认证数据）</a:t>
            </a:r>
            <a:endParaRPr lang="en-US" altLang="zh-CN" b="1" dirty="0"/>
          </a:p>
          <a:p>
            <a:pPr lvl="2"/>
            <a:r>
              <a:rPr lang="zh-CN" altLang="en-US" b="1" dirty="0"/>
              <a:t>第</a:t>
            </a:r>
            <a:r>
              <a:rPr lang="en-US" altLang="zh-CN" b="1" dirty="0"/>
              <a:t>13-16</a:t>
            </a:r>
            <a:r>
              <a:rPr lang="zh-CN" altLang="en-US" b="1" dirty="0"/>
              <a:t>位：响应报文应答码。</a:t>
            </a:r>
            <a:r>
              <a:rPr lang="en-US" altLang="zh-CN" b="1" dirty="0"/>
              <a:t>0</a:t>
            </a:r>
            <a:r>
              <a:rPr lang="zh-CN" altLang="en-US" b="1" dirty="0"/>
              <a:t>无错误，</a:t>
            </a:r>
            <a:r>
              <a:rPr lang="en-US" altLang="zh-CN" b="1" dirty="0"/>
              <a:t>1</a:t>
            </a:r>
            <a:r>
              <a:rPr lang="zh-CN" altLang="en-US" b="1" dirty="0"/>
              <a:t>格式错误，</a:t>
            </a:r>
            <a:r>
              <a:rPr lang="en-US" altLang="zh-CN" b="1" dirty="0"/>
              <a:t>2</a:t>
            </a:r>
            <a:r>
              <a:rPr lang="zh-CN" altLang="en-US" b="1" dirty="0"/>
              <a:t>服务器错误，</a:t>
            </a:r>
            <a:r>
              <a:rPr lang="en-US" altLang="zh-CN" b="1" dirty="0"/>
              <a:t>3</a:t>
            </a:r>
            <a:r>
              <a:rPr lang="zh-CN" altLang="en-US" b="1" dirty="0"/>
              <a:t>名字错误，</a:t>
            </a:r>
            <a:r>
              <a:rPr lang="en-US" altLang="zh-CN" b="1" dirty="0"/>
              <a:t>4</a:t>
            </a:r>
            <a:r>
              <a:rPr lang="zh-CN" altLang="en-US" b="1" dirty="0"/>
              <a:t>服务器不支持，</a:t>
            </a:r>
            <a:r>
              <a:rPr lang="en-US" altLang="zh-CN" b="1" dirty="0"/>
              <a:t>5</a:t>
            </a:r>
            <a:r>
              <a:rPr lang="zh-CN" altLang="en-US" b="1" dirty="0"/>
              <a:t>拒绝，</a:t>
            </a:r>
            <a:r>
              <a:rPr lang="en-US" altLang="zh-CN" b="1" dirty="0"/>
              <a:t>6-15</a:t>
            </a:r>
            <a:r>
              <a:rPr lang="zh-CN" altLang="en-US" b="1" dirty="0"/>
              <a:t>保留</a:t>
            </a:r>
            <a:endParaRPr lang="en-US" altLang="zh-CN" b="1" dirty="0"/>
          </a:p>
          <a:p>
            <a:pPr lvl="2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0989E01C-6989-FA17-F443-B4750FB02D9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协议</a:t>
            </a:r>
          </a:p>
        </p:txBody>
      </p:sp>
    </p:spTree>
    <p:extLst>
      <p:ext uri="{BB962C8B-B14F-4D97-AF65-F5344CB8AC3E}">
        <p14:creationId xmlns:p14="http://schemas.microsoft.com/office/powerpoint/2010/main" val="271926944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2DB3BD-574C-0FC7-7116-92E710B46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4BA24F-B126-BDD9-241A-55CCA5835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欺骗原理</a:t>
            </a:r>
            <a:endParaRPr lang="en-US" altLang="zh-CN" b="1" dirty="0"/>
          </a:p>
          <a:p>
            <a:pPr lvl="1"/>
            <a:r>
              <a:rPr lang="zh-CN" altLang="en-US" b="1" dirty="0"/>
              <a:t>攻击者冒充</a:t>
            </a:r>
            <a:r>
              <a:rPr lang="en-US" altLang="zh-CN" b="1" dirty="0"/>
              <a:t>DNS</a:t>
            </a:r>
            <a:r>
              <a:rPr lang="zh-CN" altLang="en-US" b="1" dirty="0"/>
              <a:t>服务器，为被攻击主机提供错误的</a:t>
            </a:r>
            <a:r>
              <a:rPr lang="en-US" altLang="zh-CN" b="1" dirty="0"/>
              <a:t>IP</a:t>
            </a:r>
            <a:r>
              <a:rPr lang="zh-CN" altLang="en-US" b="1" dirty="0"/>
              <a:t>地址</a:t>
            </a:r>
            <a:endParaRPr lang="en-US" altLang="zh-CN" b="1" dirty="0"/>
          </a:p>
          <a:p>
            <a:pPr lvl="1"/>
            <a:r>
              <a:rPr lang="zh-CN" altLang="en-US" b="1" dirty="0"/>
              <a:t>基于</a:t>
            </a:r>
            <a:r>
              <a:rPr lang="en-US" altLang="zh-CN" b="1" dirty="0"/>
              <a:t>ARP</a:t>
            </a:r>
            <a:r>
              <a:rPr lang="zh-CN" altLang="en-US" b="1" dirty="0"/>
              <a:t>攻击</a:t>
            </a:r>
            <a:endParaRPr lang="en-US" altLang="zh-CN" b="1" dirty="0"/>
          </a:p>
          <a:p>
            <a:pPr lvl="1"/>
            <a:r>
              <a:rPr lang="zh-CN" altLang="en-US" b="1" dirty="0"/>
              <a:t>本质上属于</a:t>
            </a:r>
            <a:r>
              <a:rPr lang="en-US" altLang="zh-CN" b="1" dirty="0"/>
              <a:t>MITM</a:t>
            </a:r>
          </a:p>
          <a:p>
            <a:pPr lvl="2"/>
            <a:r>
              <a:rPr lang="zh-CN" altLang="en-US" b="1" dirty="0"/>
              <a:t>网络层通过</a:t>
            </a:r>
            <a:r>
              <a:rPr lang="en-US" altLang="zh-CN" b="1" dirty="0"/>
              <a:t>ARP</a:t>
            </a:r>
            <a:r>
              <a:rPr lang="zh-CN" altLang="en-US" b="1" dirty="0"/>
              <a:t>欺骗实现身份伪造</a:t>
            </a:r>
            <a:endParaRPr lang="en-US" altLang="zh-CN" b="1" dirty="0"/>
          </a:p>
          <a:p>
            <a:pPr lvl="2"/>
            <a:r>
              <a:rPr lang="zh-CN" altLang="en-US" b="1" dirty="0"/>
              <a:t>应用层通过软件</a:t>
            </a:r>
            <a:r>
              <a:rPr lang="en-US" altLang="zh-CN" b="1" dirty="0"/>
              <a:t>/</a:t>
            </a:r>
            <a:r>
              <a:rPr lang="zh-CN" altLang="en-US" b="1" dirty="0"/>
              <a:t>脚本发送伪造虚假</a:t>
            </a:r>
            <a:r>
              <a:rPr lang="en-US" altLang="zh-CN" b="1" dirty="0"/>
              <a:t>DNS</a:t>
            </a:r>
            <a:r>
              <a:rPr lang="zh-CN" altLang="en-US" b="1" dirty="0"/>
              <a:t>响应报文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A1C6D349-E276-0884-A234-AFF20E058308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欺骗</a:t>
            </a:r>
          </a:p>
        </p:txBody>
      </p:sp>
    </p:spTree>
    <p:extLst>
      <p:ext uri="{BB962C8B-B14F-4D97-AF65-F5344CB8AC3E}">
        <p14:creationId xmlns:p14="http://schemas.microsoft.com/office/powerpoint/2010/main" val="311763646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FDC76F-A86B-109A-37B3-73A23777A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925D48-9CC7-6317-5656-A3010A43B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两个阶段</a:t>
            </a:r>
            <a:endParaRPr lang="en-US" altLang="zh-CN" b="1" dirty="0"/>
          </a:p>
          <a:p>
            <a:pPr lvl="1"/>
            <a:r>
              <a:rPr lang="en-US" altLang="zh-CN" b="1" dirty="0"/>
              <a:t>ARP</a:t>
            </a:r>
            <a:r>
              <a:rPr lang="zh-CN" altLang="en-US" b="1" dirty="0"/>
              <a:t>请求</a:t>
            </a:r>
            <a:endParaRPr lang="en-US" altLang="zh-CN" b="1" dirty="0"/>
          </a:p>
          <a:p>
            <a:pPr lvl="1"/>
            <a:endParaRPr lang="en-US" altLang="zh-CN" b="1" dirty="0"/>
          </a:p>
          <a:p>
            <a:pPr lvl="1"/>
            <a:r>
              <a:rPr lang="en-US" altLang="zh-CN" b="1" dirty="0"/>
              <a:t>ARP</a:t>
            </a:r>
            <a:r>
              <a:rPr lang="zh-CN" altLang="en-US" b="1" dirty="0"/>
              <a:t>响应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42ACC083-24DA-1C5E-8055-C11C74E37E2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</a:t>
            </a:r>
            <a:r>
              <a:rPr lang="zh-CN" altLang="en-US" dirty="0"/>
              <a:t>工作流程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10CC4C6-662D-4402-706C-758D692F23AE}"/>
              </a:ext>
            </a:extLst>
          </p:cNvPr>
          <p:cNvSpPr/>
          <p:nvPr/>
        </p:nvSpPr>
        <p:spPr>
          <a:xfrm>
            <a:off x="3710667" y="3245304"/>
            <a:ext cx="587829" cy="4694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A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0577564-46DD-D8FA-C204-82D2E44B32EE}"/>
              </a:ext>
            </a:extLst>
          </p:cNvPr>
          <p:cNvSpPr/>
          <p:nvPr/>
        </p:nvSpPr>
        <p:spPr>
          <a:xfrm>
            <a:off x="7058026" y="3245304"/>
            <a:ext cx="587829" cy="4694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B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56FF37F-4A1D-34EB-8641-57400EE6507C}"/>
              </a:ext>
            </a:extLst>
          </p:cNvPr>
          <p:cNvSpPr txBox="1"/>
          <p:nvPr/>
        </p:nvSpPr>
        <p:spPr>
          <a:xfrm>
            <a:off x="3282042" y="2846732"/>
            <a:ext cx="1445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192.168.1.1</a:t>
            </a:r>
            <a:endParaRPr lang="zh-CN" altLang="en-US" sz="1400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C06B25B-FD9B-CA4B-34F8-6DBCC3BD79E5}"/>
              </a:ext>
            </a:extLst>
          </p:cNvPr>
          <p:cNvSpPr txBox="1"/>
          <p:nvPr/>
        </p:nvSpPr>
        <p:spPr>
          <a:xfrm>
            <a:off x="6651851" y="2841912"/>
            <a:ext cx="1400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IP: 192.168.1.2</a:t>
            </a:r>
            <a:endParaRPr lang="zh-CN" altLang="en-US" sz="1400" b="1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55628F5-2544-2CFD-958E-70CF7D6F27E1}"/>
              </a:ext>
            </a:extLst>
          </p:cNvPr>
          <p:cNvCxnSpPr>
            <a:cxnSpLocks/>
          </p:cNvCxnSpPr>
          <p:nvPr/>
        </p:nvCxnSpPr>
        <p:spPr>
          <a:xfrm>
            <a:off x="4421830" y="3384096"/>
            <a:ext cx="251373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013FF20F-BB20-0828-B540-E458528A2409}"/>
              </a:ext>
            </a:extLst>
          </p:cNvPr>
          <p:cNvCxnSpPr/>
          <p:nvPr/>
        </p:nvCxnSpPr>
        <p:spPr>
          <a:xfrm flipH="1">
            <a:off x="4421830" y="3566959"/>
            <a:ext cx="2472909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19E84B07-3D14-A4D4-F4A0-C22EADDDE75C}"/>
              </a:ext>
            </a:extLst>
          </p:cNvPr>
          <p:cNvSpPr txBox="1"/>
          <p:nvPr/>
        </p:nvSpPr>
        <p:spPr>
          <a:xfrm>
            <a:off x="3437163" y="3787489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11-11</a:t>
            </a:r>
            <a:endParaRPr lang="zh-CN" altLang="en-US" sz="1400" b="1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97C91E2-DC6A-35E8-2891-67FDB26910A1}"/>
              </a:ext>
            </a:extLst>
          </p:cNvPr>
          <p:cNvSpPr txBox="1"/>
          <p:nvPr/>
        </p:nvSpPr>
        <p:spPr>
          <a:xfrm>
            <a:off x="6790642" y="3795269"/>
            <a:ext cx="11572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MAC: 22-22</a:t>
            </a:r>
            <a:endParaRPr lang="zh-CN" altLang="en-US" sz="1400" b="1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520DD6A-3F67-ACFC-CB60-B0F4009963FC}"/>
              </a:ext>
            </a:extLst>
          </p:cNvPr>
          <p:cNvSpPr txBox="1"/>
          <p:nvPr/>
        </p:nvSpPr>
        <p:spPr>
          <a:xfrm>
            <a:off x="5107782" y="2936275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/>
              <a:t>ARP</a:t>
            </a:r>
            <a:r>
              <a:rPr lang="zh-CN" altLang="en-US" sz="1400" b="1" dirty="0"/>
              <a:t>请求</a:t>
            </a:r>
          </a:p>
        </p:txBody>
      </p:sp>
      <p:sp>
        <p:nvSpPr>
          <p:cNvPr id="17" name="文本框 13">
            <a:extLst>
              <a:ext uri="{FF2B5EF4-FFF2-40B4-BE49-F238E27FC236}">
                <a16:creationId xmlns:a16="http://schemas.microsoft.com/office/drawing/2014/main" id="{19E84B07-3D14-A4D4-F4A0-C22EADDDE75C}"/>
              </a:ext>
            </a:extLst>
          </p:cNvPr>
          <p:cNvSpPr txBox="1"/>
          <p:nvPr/>
        </p:nvSpPr>
        <p:spPr>
          <a:xfrm>
            <a:off x="5113903" y="3711920"/>
            <a:ext cx="11348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r>
              <a:rPr lang="en-US" altLang="zh-CN" sz="1400" b="1" dirty="0"/>
              <a:t>ARP</a:t>
            </a:r>
            <a:r>
              <a:rPr lang="zh-CN" altLang="en-US" sz="1400" b="1" dirty="0"/>
              <a:t>响应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5DAAE6-296B-8BB1-A254-698F4CAF7A1A}"/>
              </a:ext>
            </a:extLst>
          </p:cNvPr>
          <p:cNvSpPr txBox="1"/>
          <p:nvPr/>
        </p:nvSpPr>
        <p:spPr>
          <a:xfrm>
            <a:off x="1091381" y="4663006"/>
            <a:ext cx="5901847" cy="1540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/>
              <a:t>封装</a:t>
            </a:r>
            <a:endParaRPr lang="en-US" altLang="zh-CN" sz="1600" b="1" dirty="0"/>
          </a:p>
          <a:p>
            <a:pPr>
              <a:lnSpc>
                <a:spcPct val="120000"/>
              </a:lnSpc>
            </a:pPr>
            <a:r>
              <a:rPr lang="zh-CN" altLang="en-US" sz="1600" b="1" dirty="0"/>
              <a:t>三层：源</a:t>
            </a:r>
            <a:r>
              <a:rPr lang="en-US" altLang="zh-CN" sz="1600" b="1" dirty="0"/>
              <a:t>IP 192.168.1.1    </a:t>
            </a:r>
            <a:r>
              <a:rPr lang="zh-CN" altLang="en-US" sz="1600" b="1" dirty="0"/>
              <a:t>目的</a:t>
            </a:r>
            <a:r>
              <a:rPr lang="en-US" altLang="zh-CN" sz="1600" b="1" dirty="0"/>
              <a:t>IP 192.168.1.2</a:t>
            </a:r>
          </a:p>
          <a:p>
            <a:pPr>
              <a:lnSpc>
                <a:spcPct val="120000"/>
              </a:lnSpc>
            </a:pPr>
            <a:r>
              <a:rPr lang="zh-CN" altLang="en-US" sz="1600" b="1" dirty="0"/>
              <a:t>二层：源</a:t>
            </a:r>
            <a:r>
              <a:rPr lang="en-US" altLang="zh-CN" sz="1600" b="1" dirty="0"/>
              <a:t>MAC 11-11    </a:t>
            </a:r>
            <a:r>
              <a:rPr lang="zh-CN" altLang="en-US" sz="1600" b="1" dirty="0"/>
              <a:t>目的</a:t>
            </a:r>
            <a:r>
              <a:rPr lang="en-US" altLang="zh-CN" sz="1600" b="1" dirty="0"/>
              <a:t>MAC </a:t>
            </a:r>
            <a:r>
              <a:rPr lang="zh-CN" altLang="en-US" sz="1600" b="1" dirty="0"/>
              <a:t>广播地址 </a:t>
            </a:r>
            <a:r>
              <a:rPr lang="en-US" altLang="zh-CN" sz="1600" b="1" dirty="0"/>
              <a:t>FF:FF:FF:FF:FF:FF</a:t>
            </a:r>
          </a:p>
          <a:p>
            <a:pPr>
              <a:lnSpc>
                <a:spcPct val="120000"/>
              </a:lnSpc>
            </a:pPr>
            <a:endParaRPr lang="en-US" altLang="zh-CN" sz="1600" dirty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0000"/>
                </a:solidFill>
              </a:rPr>
              <a:t>以广播发送请求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CA53F17-2AAF-F6E8-16F7-877882B82188}"/>
              </a:ext>
            </a:extLst>
          </p:cNvPr>
          <p:cNvSpPr/>
          <p:nvPr/>
        </p:nvSpPr>
        <p:spPr>
          <a:xfrm>
            <a:off x="3710667" y="5912233"/>
            <a:ext cx="2172929" cy="58501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容易被冒充身份！</a:t>
            </a:r>
          </a:p>
        </p:txBody>
      </p:sp>
      <p:sp>
        <p:nvSpPr>
          <p:cNvPr id="20" name="箭头: 下 19">
            <a:extLst>
              <a:ext uri="{FF2B5EF4-FFF2-40B4-BE49-F238E27FC236}">
                <a16:creationId xmlns:a16="http://schemas.microsoft.com/office/drawing/2014/main" id="{6DBCFBB4-9C50-D839-EAD2-C3FC391221C4}"/>
              </a:ext>
            </a:extLst>
          </p:cNvPr>
          <p:cNvSpPr/>
          <p:nvPr/>
        </p:nvSpPr>
        <p:spPr>
          <a:xfrm>
            <a:off x="3918155" y="4183626"/>
            <a:ext cx="181897" cy="460600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2190A70-8F75-0052-0232-DE592126C6ED}"/>
              </a:ext>
            </a:extLst>
          </p:cNvPr>
          <p:cNvSpPr txBox="1"/>
          <p:nvPr/>
        </p:nvSpPr>
        <p:spPr>
          <a:xfrm>
            <a:off x="6438477" y="4639406"/>
            <a:ext cx="1826921" cy="360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/>
              <a:t>响应的时候是单播</a:t>
            </a:r>
          </a:p>
        </p:txBody>
      </p:sp>
    </p:spTree>
    <p:extLst>
      <p:ext uri="{BB962C8B-B14F-4D97-AF65-F5344CB8AC3E}">
        <p14:creationId xmlns:p14="http://schemas.microsoft.com/office/powerpoint/2010/main" val="198763607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14" grpId="0"/>
      <p:bldP spid="15" grpId="0"/>
      <p:bldP spid="16" grpId="0"/>
      <p:bldP spid="17" grpId="0"/>
      <p:bldP spid="19" grpId="0" animBg="1"/>
      <p:bldP spid="20" grpId="0" animBg="1"/>
      <p:bldP spid="21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51FF1-E05D-0708-BF69-A87C64FEB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</a:rPr>
              <a:t>DNS</a:t>
            </a:r>
            <a:r>
              <a:rPr lang="zh-CN" altLang="en-US" sz="3200" b="1" dirty="0">
                <a:solidFill>
                  <a:schemeClr val="bg1"/>
                </a:solidFill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51CF86-407B-95A9-1106-EA61FC9C2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70"/>
            <a:ext cx="8517155" cy="677496"/>
          </a:xfrm>
        </p:spPr>
        <p:txBody>
          <a:bodyPr/>
          <a:lstStyle/>
          <a:p>
            <a:r>
              <a:rPr lang="en-US" altLang="zh-CN" b="1" dirty="0"/>
              <a:t>DNS</a:t>
            </a:r>
            <a:r>
              <a:rPr lang="zh-CN" altLang="en-US" b="1" dirty="0"/>
              <a:t>欺骗原理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22A4987-91ED-AC33-1BE0-FDB9BE724A7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DNS</a:t>
            </a:r>
            <a:r>
              <a:rPr lang="zh-CN" altLang="en-US" dirty="0"/>
              <a:t>欺骗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14827C95-C68F-B68E-CCFF-C4DE13A766B2}"/>
              </a:ext>
            </a:extLst>
          </p:cNvPr>
          <p:cNvSpPr/>
          <p:nvPr/>
        </p:nvSpPr>
        <p:spPr>
          <a:xfrm>
            <a:off x="968821" y="4933567"/>
            <a:ext cx="755560" cy="71692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Client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498492FA-8008-B9EE-48EF-A6FE021F3E07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>
            <a:off x="1724381" y="5292029"/>
            <a:ext cx="1142692" cy="45510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>
            <a:extLst>
              <a:ext uri="{FF2B5EF4-FFF2-40B4-BE49-F238E27FC236}">
                <a16:creationId xmlns:a16="http://schemas.microsoft.com/office/drawing/2014/main" id="{2614E788-6FE4-AC10-8386-14958CCA94ED}"/>
              </a:ext>
            </a:extLst>
          </p:cNvPr>
          <p:cNvSpPr/>
          <p:nvPr/>
        </p:nvSpPr>
        <p:spPr>
          <a:xfrm>
            <a:off x="6782983" y="2669175"/>
            <a:ext cx="1160580" cy="82112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DNS</a:t>
            </a:r>
            <a:r>
              <a:rPr lang="zh-CN" altLang="en-US" sz="1600" b="1" dirty="0">
                <a:solidFill>
                  <a:schemeClr val="tx1"/>
                </a:solidFill>
              </a:rPr>
              <a:t>服务器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A9CC3470-EF24-5A68-ADD5-FEB40464C858}"/>
              </a:ext>
            </a:extLst>
          </p:cNvPr>
          <p:cNvSpPr/>
          <p:nvPr/>
        </p:nvSpPr>
        <p:spPr>
          <a:xfrm>
            <a:off x="6805434" y="5707248"/>
            <a:ext cx="1115677" cy="935866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</a:rPr>
              <a:t>虚假网站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AA5EA2FE-DCF2-1651-AA5F-F4F8632AC60D}"/>
              </a:ext>
            </a:extLst>
          </p:cNvPr>
          <p:cNvSpPr/>
          <p:nvPr/>
        </p:nvSpPr>
        <p:spPr>
          <a:xfrm>
            <a:off x="346829" y="2944454"/>
            <a:ext cx="5261338" cy="372608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33ABDB1B-5197-7167-D17E-34B67BAD23F2}"/>
              </a:ext>
            </a:extLst>
          </p:cNvPr>
          <p:cNvSpPr/>
          <p:nvPr/>
        </p:nvSpPr>
        <p:spPr>
          <a:xfrm>
            <a:off x="2867073" y="5388668"/>
            <a:ext cx="1513527" cy="716924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</a:rPr>
              <a:t>Eavesdropper</a:t>
            </a:r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A772B322-5A3A-FE66-D660-C06C9C920AA2}"/>
              </a:ext>
            </a:extLst>
          </p:cNvPr>
          <p:cNvSpPr/>
          <p:nvPr/>
        </p:nvSpPr>
        <p:spPr>
          <a:xfrm>
            <a:off x="4716981" y="3913546"/>
            <a:ext cx="1322614" cy="131528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Gateway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4549003C-E118-D72A-8065-991B839BF1C5}"/>
              </a:ext>
            </a:extLst>
          </p:cNvPr>
          <p:cNvCxnSpPr>
            <a:cxnSpLocks/>
            <a:stCxn id="5" idx="3"/>
            <a:endCxn id="16" idx="2"/>
          </p:cNvCxnSpPr>
          <p:nvPr/>
        </p:nvCxnSpPr>
        <p:spPr>
          <a:xfrm flipV="1">
            <a:off x="1724381" y="4571188"/>
            <a:ext cx="2992600" cy="720841"/>
          </a:xfrm>
          <a:prstGeom prst="straightConnector1">
            <a:avLst/>
          </a:prstGeom>
          <a:ln w="1905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4FC1976-81DF-03BF-1DA3-2977C0373823}"/>
              </a:ext>
            </a:extLst>
          </p:cNvPr>
          <p:cNvCxnSpPr>
            <a:cxnSpLocks/>
            <a:stCxn id="15" idx="3"/>
            <a:endCxn id="16" idx="3"/>
          </p:cNvCxnSpPr>
          <p:nvPr/>
        </p:nvCxnSpPr>
        <p:spPr>
          <a:xfrm flipV="1">
            <a:off x="4380600" y="5036210"/>
            <a:ext cx="530073" cy="71092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F20A49FE-DFFE-26CA-C41E-CCD41EF2C974}"/>
              </a:ext>
            </a:extLst>
          </p:cNvPr>
          <p:cNvCxnSpPr>
            <a:cxnSpLocks/>
            <a:stCxn id="16" idx="6"/>
            <a:endCxn id="11" idx="0"/>
          </p:cNvCxnSpPr>
          <p:nvPr/>
        </p:nvCxnSpPr>
        <p:spPr>
          <a:xfrm>
            <a:off x="6039595" y="4571188"/>
            <a:ext cx="1323678" cy="113606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2BF3953E-EA23-AC2D-6565-860491425C62}"/>
              </a:ext>
            </a:extLst>
          </p:cNvPr>
          <p:cNvCxnSpPr>
            <a:cxnSpLocks/>
            <a:stCxn id="16" idx="6"/>
            <a:endCxn id="8" idx="2"/>
          </p:cNvCxnSpPr>
          <p:nvPr/>
        </p:nvCxnSpPr>
        <p:spPr>
          <a:xfrm flipV="1">
            <a:off x="6039595" y="3490299"/>
            <a:ext cx="1323678" cy="1080889"/>
          </a:xfrm>
          <a:prstGeom prst="straightConnector1">
            <a:avLst/>
          </a:prstGeom>
          <a:ln w="1905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81D685B1-D4DB-1830-26F6-0BF17516398A}"/>
              </a:ext>
            </a:extLst>
          </p:cNvPr>
          <p:cNvCxnSpPr/>
          <p:nvPr/>
        </p:nvCxnSpPr>
        <p:spPr>
          <a:xfrm flipH="1" flipV="1">
            <a:off x="1777838" y="5486400"/>
            <a:ext cx="996043" cy="40005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6803013E-2811-974D-F3FC-92F2E866C346}"/>
              </a:ext>
            </a:extLst>
          </p:cNvPr>
          <p:cNvSpPr/>
          <p:nvPr/>
        </p:nvSpPr>
        <p:spPr>
          <a:xfrm>
            <a:off x="7624344" y="4103255"/>
            <a:ext cx="1115677" cy="935866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真实网站</a:t>
            </a: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E255EE97-82EB-6787-C89D-995CDF1C35A5}"/>
              </a:ext>
            </a:extLst>
          </p:cNvPr>
          <p:cNvCxnSpPr>
            <a:stCxn id="16" idx="6"/>
            <a:endCxn id="57" idx="1"/>
          </p:cNvCxnSpPr>
          <p:nvPr/>
        </p:nvCxnSpPr>
        <p:spPr>
          <a:xfrm>
            <a:off x="6039595" y="4571188"/>
            <a:ext cx="1584749" cy="0"/>
          </a:xfrm>
          <a:prstGeom prst="straightConnector1">
            <a:avLst/>
          </a:prstGeom>
          <a:ln w="19050">
            <a:solidFill>
              <a:srgbClr val="00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318533"/>
      </p:ext>
    </p:extLst>
  </p:cSld>
  <p:clrMapOvr>
    <a:masterClrMapping/>
  </p:clrMapOvr>
  <p:transition>
    <p:split orient="vert"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09D4EA-3403-7D65-7B3E-6F442ACE4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网络协议与网络攻击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41370A-B9D9-2FA7-A372-831993DEE5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7425" y="2686050"/>
            <a:ext cx="7169150" cy="1297815"/>
          </a:xfrm>
        </p:spPr>
        <p:txBody>
          <a:bodyPr/>
          <a:lstStyle/>
          <a:p>
            <a:r>
              <a:rPr lang="zh-CN" altLang="en-US" dirty="0"/>
              <a:t>第三节 应用层协议</a:t>
            </a:r>
            <a:endParaRPr lang="en-US" altLang="zh-CN" dirty="0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FC0C3A42-0748-58BE-3E82-A2DEA170CEA2}"/>
              </a:ext>
            </a:extLst>
          </p:cNvPr>
          <p:cNvSpPr txBox="1">
            <a:spLocks/>
          </p:cNvSpPr>
          <p:nvPr/>
        </p:nvSpPr>
        <p:spPr bwMode="auto">
          <a:xfrm>
            <a:off x="3169078" y="3883340"/>
            <a:ext cx="3486604" cy="2347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3200" b="1" kern="1200">
                <a:solidFill>
                  <a:schemeClr val="accent2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 DHCP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l">
              <a:buAutoNum type="arabicPeriod"/>
            </a:pP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2. DNS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en-US" altLang="zh-CN" sz="2400" dirty="0">
              <a:solidFill>
                <a:srgbClr val="CF1E13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en-US" altLang="zh-CN" sz="2400" dirty="0">
                <a:solidFill>
                  <a:srgbClr val="CF1E13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3. HTTP</a:t>
            </a:r>
            <a:r>
              <a:rPr lang="zh-CN" altLang="en-US" sz="2400" dirty="0">
                <a:solidFill>
                  <a:srgbClr val="CF1E13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2400" dirty="0">
                <a:solidFill>
                  <a:srgbClr val="CF1E13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HTTPS</a:t>
            </a:r>
            <a:r>
              <a:rPr lang="zh-CN" altLang="en-US" sz="2400" dirty="0">
                <a:solidFill>
                  <a:srgbClr val="CF1E13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</a:t>
            </a:r>
            <a:endParaRPr lang="en-US" altLang="zh-CN" sz="2400" dirty="0">
              <a:solidFill>
                <a:srgbClr val="CF1E13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256047"/>
      </p:ext>
    </p:extLst>
  </p:cSld>
  <p:clrMapOvr>
    <a:masterClrMapping/>
  </p:clrMapOvr>
  <p:transition>
    <p:split orient="vert"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E61CA4-9C8A-A016-BCCF-162033518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055A7E-7022-D028-C500-53DC1E466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网络发展的三个阶段</a:t>
            </a:r>
            <a:endParaRPr lang="en-US" altLang="zh-CN" b="1" dirty="0"/>
          </a:p>
          <a:p>
            <a:pPr lvl="1"/>
            <a:r>
              <a:rPr lang="en-US" altLang="zh-CN" b="1" dirty="0"/>
              <a:t>ARPAnet</a:t>
            </a:r>
            <a:r>
              <a:rPr lang="zh-CN" altLang="en-US" b="1" dirty="0"/>
              <a:t>（</a:t>
            </a:r>
            <a:r>
              <a:rPr lang="en-US" altLang="zh-CN" b="1" dirty="0"/>
              <a:t>Advanced Research Projects Agency Net</a:t>
            </a:r>
            <a:r>
              <a:rPr lang="zh-CN" altLang="en-US" b="1" dirty="0"/>
              <a:t>），分组交换技术</a:t>
            </a:r>
            <a:endParaRPr lang="en-US" altLang="zh-CN" b="1" dirty="0"/>
          </a:p>
          <a:p>
            <a:pPr lvl="2"/>
            <a:r>
              <a:rPr lang="zh-CN" altLang="en-US" b="1" dirty="0"/>
              <a:t>初始</a:t>
            </a:r>
            <a:r>
              <a:rPr lang="en-US" altLang="zh-CN" b="1" dirty="0"/>
              <a:t>4</a:t>
            </a:r>
            <a:r>
              <a:rPr lang="zh-CN" altLang="en-US" b="1" dirty="0"/>
              <a:t>个节点分布于</a:t>
            </a:r>
            <a:r>
              <a:rPr lang="en-US" altLang="zh-CN" b="1" dirty="0"/>
              <a:t>4</a:t>
            </a:r>
            <a:r>
              <a:rPr lang="zh-CN" altLang="en-US" b="1" dirty="0"/>
              <a:t>所高校，用于军事及研究</a:t>
            </a:r>
            <a:endParaRPr lang="en-US" altLang="zh-CN" b="1" dirty="0"/>
          </a:p>
          <a:p>
            <a:pPr lvl="1"/>
            <a:r>
              <a:rPr lang="en-US" altLang="zh-CN" b="1" dirty="0"/>
              <a:t>NSFnet</a:t>
            </a:r>
            <a:r>
              <a:rPr lang="zh-CN" altLang="en-US" b="1" dirty="0"/>
              <a:t>（</a:t>
            </a:r>
            <a:r>
              <a:rPr lang="en-US" altLang="zh-CN" b="1" dirty="0"/>
              <a:t>National Science Foundation Net</a:t>
            </a:r>
            <a:r>
              <a:rPr lang="zh-CN" altLang="en-US" b="1" dirty="0"/>
              <a:t>），</a:t>
            </a:r>
            <a:r>
              <a:rPr lang="en-US" altLang="zh-CN" b="1" dirty="0"/>
              <a:t>TCP/IP</a:t>
            </a:r>
            <a:r>
              <a:rPr lang="zh-CN" altLang="en-US" b="1" dirty="0"/>
              <a:t>协议簇</a:t>
            </a:r>
            <a:endParaRPr lang="en-US" altLang="zh-CN" b="1" dirty="0"/>
          </a:p>
          <a:p>
            <a:pPr lvl="2"/>
            <a:r>
              <a:rPr lang="zh-CN" altLang="en-US" b="1" dirty="0"/>
              <a:t>广域网，网络开始转向私营，</a:t>
            </a:r>
            <a:r>
              <a:rPr lang="en-US" altLang="zh-CN" b="1" dirty="0"/>
              <a:t>ISP</a:t>
            </a:r>
            <a:r>
              <a:rPr lang="zh-CN" altLang="en-US" b="1" dirty="0"/>
              <a:t>（</a:t>
            </a:r>
            <a:r>
              <a:rPr lang="en-US" altLang="zh-CN" b="1" dirty="0"/>
              <a:t>Internet Service Provider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1"/>
            <a:r>
              <a:rPr lang="en-US" altLang="zh-CN" b="1" dirty="0"/>
              <a:t>Web</a:t>
            </a:r>
            <a:r>
              <a:rPr lang="zh-CN" altLang="en-US" b="1" dirty="0"/>
              <a:t>技术，浏览器（</a:t>
            </a:r>
            <a:r>
              <a:rPr lang="en-US" altLang="zh-CN" b="1" dirty="0"/>
              <a:t>HTTP</a:t>
            </a:r>
            <a:r>
              <a:rPr lang="zh-CN" altLang="en-US" b="1" dirty="0"/>
              <a:t>是基于</a:t>
            </a:r>
            <a:r>
              <a:rPr lang="en-US" altLang="zh-CN" b="1" dirty="0"/>
              <a:t>Web</a:t>
            </a:r>
            <a:r>
              <a:rPr lang="zh-CN" altLang="en-US" b="1" dirty="0"/>
              <a:t>的）</a:t>
            </a:r>
            <a:endParaRPr lang="en-US" altLang="zh-CN" b="1" dirty="0"/>
          </a:p>
          <a:p>
            <a:pPr lvl="2"/>
            <a:r>
              <a:rPr lang="en-US" altLang="zh-CN" b="1" dirty="0"/>
              <a:t>Netscape</a:t>
            </a:r>
            <a:r>
              <a:rPr lang="zh-CN" altLang="en-US" b="1" dirty="0"/>
              <a:t>公司，第一个浏览器</a:t>
            </a:r>
            <a:r>
              <a:rPr lang="en-US" altLang="zh-CN" b="1" dirty="0"/>
              <a:t>Navigator</a:t>
            </a:r>
            <a:r>
              <a:rPr lang="zh-CN" altLang="en-US" b="1" dirty="0"/>
              <a:t>；</a:t>
            </a:r>
            <a:r>
              <a:rPr lang="en-US" altLang="zh-CN" b="1" dirty="0"/>
              <a:t>HTML</a:t>
            </a:r>
            <a:r>
              <a:rPr lang="zh-CN" altLang="en-US" b="1" dirty="0"/>
              <a:t>成为标准语言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DF74DA93-AB1D-AB65-8EDA-CC42BC50C65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协议基本概念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7EF4856-387D-F813-7506-AF839A6672C2}"/>
              </a:ext>
            </a:extLst>
          </p:cNvPr>
          <p:cNvSpPr/>
          <p:nvPr/>
        </p:nvSpPr>
        <p:spPr>
          <a:xfrm>
            <a:off x="1669596" y="5341448"/>
            <a:ext cx="1236890" cy="510268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ARPAnet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5583118-B3F5-3E4B-90ED-9480AA5E1FB0}"/>
              </a:ext>
            </a:extLst>
          </p:cNvPr>
          <p:cNvSpPr/>
          <p:nvPr/>
        </p:nvSpPr>
        <p:spPr>
          <a:xfrm>
            <a:off x="3953555" y="5341448"/>
            <a:ext cx="1236890" cy="510268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NSFnet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14F51D9-3D71-01D6-E996-CCFCC26E4C8B}"/>
              </a:ext>
            </a:extLst>
          </p:cNvPr>
          <p:cNvSpPr/>
          <p:nvPr/>
        </p:nvSpPr>
        <p:spPr>
          <a:xfrm>
            <a:off x="6237514" y="5341448"/>
            <a:ext cx="1236890" cy="510268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Web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05C861-C22D-B64E-57AD-21A0D0B58FBE}"/>
              </a:ext>
            </a:extLst>
          </p:cNvPr>
          <p:cNvSpPr txBox="1"/>
          <p:nvPr/>
        </p:nvSpPr>
        <p:spPr>
          <a:xfrm>
            <a:off x="1936976" y="6086475"/>
            <a:ext cx="702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/>
              <a:t>1969</a:t>
            </a:r>
            <a:endParaRPr lang="zh-CN" altLang="en-US" sz="18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1590ED9-3839-152E-2474-FF05AEFAB68D}"/>
              </a:ext>
            </a:extLst>
          </p:cNvPr>
          <p:cNvSpPr txBox="1"/>
          <p:nvPr/>
        </p:nvSpPr>
        <p:spPr>
          <a:xfrm>
            <a:off x="4220935" y="6086475"/>
            <a:ext cx="702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/>
              <a:t>1984</a:t>
            </a:r>
            <a:endParaRPr lang="zh-CN" altLang="en-US" sz="1800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75E8416-F1EE-B820-E94F-07C76F80BA77}"/>
              </a:ext>
            </a:extLst>
          </p:cNvPr>
          <p:cNvSpPr txBox="1"/>
          <p:nvPr/>
        </p:nvSpPr>
        <p:spPr>
          <a:xfrm>
            <a:off x="6504894" y="6086475"/>
            <a:ext cx="702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/>
              <a:t>1994</a:t>
            </a:r>
            <a:endParaRPr lang="zh-CN" altLang="en-US" sz="1800" b="1" dirty="0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EAD280A7-C01A-3AD5-C37F-9EB944EFFEA8}"/>
              </a:ext>
            </a:extLst>
          </p:cNvPr>
          <p:cNvSpPr/>
          <p:nvPr/>
        </p:nvSpPr>
        <p:spPr>
          <a:xfrm>
            <a:off x="3064669" y="5457789"/>
            <a:ext cx="730703" cy="277586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8F9A6A03-3421-EA9A-AA8E-5B4990D959B0}"/>
              </a:ext>
            </a:extLst>
          </p:cNvPr>
          <p:cNvSpPr/>
          <p:nvPr/>
        </p:nvSpPr>
        <p:spPr>
          <a:xfrm>
            <a:off x="5348628" y="5457789"/>
            <a:ext cx="730703" cy="277586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48220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/>
      <p:bldP spid="10" grpId="0"/>
      <p:bldP spid="11" grpId="0" animBg="1"/>
      <p:bldP spid="12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E52E32-238E-5CE4-BCC8-420BF4C0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ED25B4-C2A2-2D05-3A94-C5D9A228E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HTTP</a:t>
            </a:r>
            <a:r>
              <a:rPr lang="en-US" altLang="zh-CN" dirty="0"/>
              <a:t> </a:t>
            </a:r>
            <a:r>
              <a:rPr lang="zh-CN" altLang="en-US" b="1" dirty="0"/>
              <a:t>（</a:t>
            </a:r>
            <a:r>
              <a:rPr lang="en-US" altLang="zh-CN" b="1" dirty="0"/>
              <a:t>Hyper Text Transfer Protocol</a:t>
            </a:r>
            <a:r>
              <a:rPr lang="zh-CN" altLang="en-US" b="1" dirty="0"/>
              <a:t>）基本概念</a:t>
            </a:r>
            <a:endParaRPr lang="en-US" altLang="zh-CN" b="1" dirty="0"/>
          </a:p>
          <a:p>
            <a:pPr lvl="1"/>
            <a:r>
              <a:rPr lang="zh-CN" altLang="en-US" b="1" dirty="0"/>
              <a:t>用于在</a:t>
            </a:r>
            <a:r>
              <a:rPr lang="zh-CN" altLang="en-US" b="1" dirty="0">
                <a:solidFill>
                  <a:srgbClr val="FF0000"/>
                </a:solidFill>
              </a:rPr>
              <a:t>万维网服务器</a:t>
            </a:r>
            <a:r>
              <a:rPr lang="zh-CN" altLang="en-US" b="1" dirty="0"/>
              <a:t>上传输</a:t>
            </a:r>
            <a:r>
              <a:rPr lang="zh-CN" altLang="en-US" b="1" dirty="0">
                <a:solidFill>
                  <a:srgbClr val="FF0000"/>
                </a:solidFill>
              </a:rPr>
              <a:t>超文本（</a:t>
            </a:r>
            <a:r>
              <a:rPr lang="en-US" altLang="zh-CN" b="1" dirty="0">
                <a:solidFill>
                  <a:srgbClr val="FF0000"/>
                </a:solidFill>
              </a:rPr>
              <a:t>HTML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  <a:r>
              <a:rPr lang="zh-CN" altLang="en-US" b="1" dirty="0"/>
              <a:t>到本地浏览器的协议</a:t>
            </a:r>
            <a:endParaRPr lang="en-US" altLang="zh-CN" b="1" dirty="0"/>
          </a:p>
          <a:p>
            <a:pPr lvl="1"/>
            <a:r>
              <a:rPr lang="zh-CN" altLang="en-US" b="1" dirty="0"/>
              <a:t>属于</a:t>
            </a:r>
            <a:r>
              <a:rPr lang="en-US" altLang="zh-CN" b="1" dirty="0"/>
              <a:t>TCP/IP</a:t>
            </a:r>
            <a:r>
              <a:rPr lang="zh-CN" altLang="en-US" b="1" dirty="0"/>
              <a:t>协议簇（</a:t>
            </a:r>
            <a:r>
              <a:rPr lang="en-US" altLang="zh-CN" b="1" dirty="0"/>
              <a:t>HTML</a:t>
            </a:r>
            <a:r>
              <a:rPr lang="zh-CN" altLang="en-US" b="1" dirty="0"/>
              <a:t>文本、图片、查询结构、视频等）</a:t>
            </a:r>
            <a:endParaRPr lang="en-US" altLang="zh-CN" b="1" dirty="0"/>
          </a:p>
          <a:p>
            <a:pPr lvl="1"/>
            <a:r>
              <a:rPr lang="zh-CN" altLang="en-US" b="1" dirty="0"/>
              <a:t>基于</a:t>
            </a:r>
            <a:r>
              <a:rPr lang="en-US" altLang="zh-CN" b="1" dirty="0"/>
              <a:t>TCP</a:t>
            </a:r>
            <a:r>
              <a:rPr lang="zh-CN" altLang="en-US" b="1" dirty="0"/>
              <a:t>协议的</a:t>
            </a:r>
            <a:r>
              <a:rPr lang="en-US" altLang="zh-CN" b="1" dirty="0"/>
              <a:t>80</a:t>
            </a:r>
            <a:r>
              <a:rPr lang="zh-CN" altLang="en-US" b="1" dirty="0"/>
              <a:t>端口</a:t>
            </a:r>
            <a:endParaRPr lang="en-US" altLang="zh-CN" b="1" dirty="0"/>
          </a:p>
          <a:p>
            <a:r>
              <a:rPr lang="zh-CN" altLang="en-US" b="1" dirty="0"/>
              <a:t>万维网服务器</a:t>
            </a:r>
            <a:endParaRPr lang="en-US" altLang="zh-CN" b="1" dirty="0"/>
          </a:p>
          <a:p>
            <a:pPr lvl="1"/>
            <a:r>
              <a:rPr lang="zh-CN" altLang="en-US" b="1" dirty="0"/>
              <a:t>是一个信息服务技术</a:t>
            </a:r>
            <a:endParaRPr lang="en-US" altLang="zh-CN" b="1" dirty="0"/>
          </a:p>
          <a:p>
            <a:pPr lvl="1"/>
            <a:r>
              <a:rPr lang="zh-CN" altLang="en-US" b="1" dirty="0"/>
              <a:t>采用</a:t>
            </a:r>
            <a:r>
              <a:rPr lang="en-US" altLang="zh-CN" b="1" dirty="0"/>
              <a:t>C/S</a:t>
            </a:r>
            <a:r>
              <a:rPr lang="zh-CN" altLang="en-US" b="1" dirty="0"/>
              <a:t>（</a:t>
            </a:r>
            <a:r>
              <a:rPr lang="en-US" altLang="zh-CN" b="1" dirty="0"/>
              <a:t>Client-Server</a:t>
            </a:r>
            <a:r>
              <a:rPr lang="zh-CN" altLang="en-US" b="1" dirty="0"/>
              <a:t>）架构</a:t>
            </a:r>
            <a:endParaRPr lang="en-US" altLang="zh-CN" b="1" dirty="0"/>
          </a:p>
          <a:p>
            <a:pPr lvl="1"/>
            <a:r>
              <a:rPr lang="zh-CN" altLang="en-US" b="1" dirty="0"/>
              <a:t>通过浏览器请求，在浏览器上看到返回的图形界面，浏览器</a:t>
            </a:r>
            <a:r>
              <a:rPr lang="en-US" altLang="zh-CN" b="1" dirty="0"/>
              <a:t>/</a:t>
            </a:r>
            <a:r>
              <a:rPr lang="zh-CN" altLang="en-US" b="1" dirty="0"/>
              <a:t>服务器又称为</a:t>
            </a:r>
            <a:r>
              <a:rPr lang="en-US" altLang="zh-CN" b="1" dirty="0"/>
              <a:t>B/S</a:t>
            </a:r>
            <a:r>
              <a:rPr lang="zh-CN" altLang="en-US" b="1" dirty="0"/>
              <a:t>（</a:t>
            </a:r>
            <a:r>
              <a:rPr lang="en-US" altLang="zh-CN" b="1" dirty="0"/>
              <a:t>Browser/Server</a:t>
            </a:r>
            <a:r>
              <a:rPr lang="zh-CN" altLang="en-US" b="1" dirty="0"/>
              <a:t>）架构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1C8B3123-A228-CD32-B242-D0AEAE56DDC4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协议基本概念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9779769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A576A3-492C-D178-5C10-55434679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041D91-1F5D-B888-37D1-A05E1E1B8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万维网服务的软件</a:t>
            </a:r>
            <a:endParaRPr lang="en-US" altLang="zh-CN" b="1" dirty="0"/>
          </a:p>
          <a:p>
            <a:pPr lvl="1"/>
            <a:r>
              <a:rPr lang="en-US" altLang="zh-CN" b="1" dirty="0"/>
              <a:t>Windows Server IIS</a:t>
            </a:r>
            <a:r>
              <a:rPr lang="zh-CN" altLang="en-US" b="1" dirty="0"/>
              <a:t>（</a:t>
            </a:r>
            <a:r>
              <a:rPr lang="en-US" altLang="zh-CN" b="1" dirty="0"/>
              <a:t>Windows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2"/>
            <a:r>
              <a:rPr lang="en-US" altLang="zh-CN" b="1" dirty="0"/>
              <a:t>FTP, NNTP, SMTP</a:t>
            </a:r>
          </a:p>
          <a:p>
            <a:pPr lvl="1"/>
            <a:r>
              <a:rPr lang="en-US" altLang="zh-CN" b="1" dirty="0"/>
              <a:t>Apache</a:t>
            </a:r>
            <a:r>
              <a:rPr lang="zh-CN" altLang="en-US" b="1" dirty="0"/>
              <a:t>（全平台）</a:t>
            </a:r>
            <a:endParaRPr lang="en-US" altLang="zh-CN" b="1" dirty="0"/>
          </a:p>
          <a:p>
            <a:pPr lvl="2"/>
            <a:r>
              <a:rPr lang="zh-CN" altLang="en-US" b="1" dirty="0"/>
              <a:t>最流行的</a:t>
            </a:r>
            <a:r>
              <a:rPr lang="en-US" altLang="zh-CN" b="1" dirty="0"/>
              <a:t>Web</a:t>
            </a:r>
            <a:r>
              <a:rPr lang="zh-CN" altLang="en-US" b="1" dirty="0"/>
              <a:t>服务器软件</a:t>
            </a:r>
            <a:endParaRPr lang="en-US" altLang="zh-CN" b="1" dirty="0"/>
          </a:p>
          <a:p>
            <a:pPr lvl="1"/>
            <a:r>
              <a:rPr lang="en-US" altLang="zh-CN" b="1" dirty="0"/>
              <a:t>Nginx</a:t>
            </a:r>
            <a:r>
              <a:rPr lang="zh-CN" altLang="en-US" b="1" dirty="0"/>
              <a:t>（全平台）</a:t>
            </a:r>
            <a:endParaRPr lang="en-US" altLang="zh-CN" b="1" dirty="0"/>
          </a:p>
          <a:p>
            <a:pPr lvl="2"/>
            <a:r>
              <a:rPr lang="en-US" altLang="zh-CN" b="1" dirty="0"/>
              <a:t>IMAP,</a:t>
            </a:r>
            <a:r>
              <a:rPr lang="zh-CN" altLang="en-US" b="1" dirty="0"/>
              <a:t> </a:t>
            </a:r>
            <a:r>
              <a:rPr lang="en-US" altLang="zh-CN" b="1" dirty="0"/>
              <a:t>POP3,</a:t>
            </a:r>
            <a:r>
              <a:rPr lang="zh-CN" altLang="en-US" b="1" dirty="0"/>
              <a:t> </a:t>
            </a:r>
            <a:r>
              <a:rPr lang="en-US" altLang="zh-CN" b="1" dirty="0"/>
              <a:t>SMTP</a:t>
            </a:r>
          </a:p>
          <a:p>
            <a:pPr lvl="2"/>
            <a:r>
              <a:rPr lang="zh-CN" altLang="en-US" b="1" dirty="0"/>
              <a:t>高性能反向代理服务器与</a:t>
            </a:r>
            <a:r>
              <a:rPr lang="en-US" altLang="zh-CN" b="1" dirty="0"/>
              <a:t>HTTP</a:t>
            </a:r>
            <a:r>
              <a:rPr lang="zh-CN" altLang="en-US" b="1" dirty="0"/>
              <a:t>服务器</a:t>
            </a:r>
            <a:endParaRPr lang="en-US" altLang="zh-CN" b="1" dirty="0"/>
          </a:p>
          <a:p>
            <a:pPr lvl="1"/>
            <a:r>
              <a:rPr lang="en-US" altLang="zh-CN" b="1" dirty="0"/>
              <a:t>TomCat</a:t>
            </a:r>
            <a:r>
              <a:rPr lang="zh-CN" altLang="en-US" b="1" dirty="0"/>
              <a:t>（全平台）</a:t>
            </a:r>
            <a:endParaRPr lang="en-US" altLang="zh-CN" b="1" dirty="0"/>
          </a:p>
          <a:p>
            <a:pPr lvl="2"/>
            <a:r>
              <a:rPr lang="zh-CN" altLang="en-US" b="1" dirty="0"/>
              <a:t>轻量级应用服务器，同时也是</a:t>
            </a:r>
            <a:r>
              <a:rPr lang="en-US" altLang="zh-CN" b="1" dirty="0"/>
              <a:t>Apache</a:t>
            </a:r>
            <a:r>
              <a:rPr lang="zh-CN" altLang="en-US" b="1" dirty="0"/>
              <a:t>的拓展程序</a:t>
            </a:r>
            <a:endParaRPr lang="en-US" altLang="zh-CN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8A8B5AAA-17A7-9062-90A3-08CF057C1DBE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协议基本概念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299993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9CCC31-D85A-B9D5-5493-B3DBF1A6A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2ED09A-18B6-D1A2-1B70-0C3C016E0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HTTP</a:t>
            </a:r>
            <a:r>
              <a:rPr lang="zh-CN" altLang="en-US" b="1" dirty="0"/>
              <a:t>工作原理</a:t>
            </a:r>
            <a:endParaRPr lang="en-US" altLang="zh-CN" b="1" dirty="0"/>
          </a:p>
          <a:p>
            <a:pPr lvl="1"/>
            <a:r>
              <a:rPr lang="zh-CN" altLang="en-US" b="1" dirty="0"/>
              <a:t>在客户端上使用浏览器，通过</a:t>
            </a:r>
            <a:r>
              <a:rPr lang="en-US" altLang="zh-CN" b="1" dirty="0"/>
              <a:t>URL</a:t>
            </a:r>
            <a:r>
              <a:rPr lang="zh-CN" altLang="en-US" b="1" dirty="0"/>
              <a:t>向</a:t>
            </a:r>
            <a:r>
              <a:rPr lang="en-US" altLang="zh-CN" b="1" dirty="0"/>
              <a:t>HTTP</a:t>
            </a:r>
            <a:r>
              <a:rPr lang="zh-CN" altLang="en-US" b="1" dirty="0"/>
              <a:t>服务器发送请求</a:t>
            </a:r>
            <a:endParaRPr lang="en-US" altLang="zh-CN" b="1" dirty="0"/>
          </a:p>
          <a:p>
            <a:pPr lvl="2"/>
            <a:r>
              <a:rPr lang="en-US" altLang="zh-CN" b="1" dirty="0"/>
              <a:t>URL (Uniform Resource Locator, </a:t>
            </a:r>
            <a:r>
              <a:rPr lang="zh-CN" altLang="en-US" b="1" dirty="0"/>
              <a:t>统一资源定位符</a:t>
            </a:r>
            <a:r>
              <a:rPr lang="en-US" altLang="zh-CN" b="1" dirty="0"/>
              <a:t>)</a:t>
            </a:r>
            <a:r>
              <a:rPr lang="zh-CN" altLang="en-US" b="1" dirty="0"/>
              <a:t>，通过其定位到服务器上的资源</a:t>
            </a:r>
            <a:endParaRPr lang="en-US" altLang="zh-CN" b="1" dirty="0"/>
          </a:p>
          <a:p>
            <a:pPr lvl="2"/>
            <a:r>
              <a:rPr lang="zh-CN" altLang="en-US" b="1" dirty="0"/>
              <a:t>例：</a:t>
            </a:r>
            <a:r>
              <a:rPr lang="en-US" altLang="zh-CN" sz="2400" b="1" dirty="0"/>
              <a:t>http://www.chinesemooc.org:80/5048    </a:t>
            </a:r>
            <a:r>
              <a:rPr lang="zh-CN" altLang="en-US" b="1" dirty="0">
                <a:solidFill>
                  <a:srgbClr val="FF0000"/>
                </a:solidFill>
              </a:rPr>
              <a:t>三部分组成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endParaRPr lang="en-US" altLang="zh-CN" b="1" dirty="0">
              <a:solidFill>
                <a:srgbClr val="FF0000"/>
              </a:solidFill>
            </a:endParaRPr>
          </a:p>
          <a:p>
            <a:pPr lvl="1"/>
            <a:endParaRPr lang="en-US" altLang="zh-CN" b="1" dirty="0"/>
          </a:p>
          <a:p>
            <a:pPr lvl="1"/>
            <a:r>
              <a:rPr lang="zh-CN" altLang="en-US" b="1" dirty="0"/>
              <a:t>服务器根据收到的请求向客户机响应信息</a:t>
            </a:r>
            <a:endParaRPr lang="en-US" altLang="zh-CN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2A89B87B-3660-C0B1-8EBC-2ABAD2530A9D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协议基本概念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0252226-B83E-66EF-45AE-065ECC57895A}"/>
              </a:ext>
            </a:extLst>
          </p:cNvPr>
          <p:cNvSpPr txBox="1"/>
          <p:nvPr/>
        </p:nvSpPr>
        <p:spPr>
          <a:xfrm>
            <a:off x="1561418" y="4657726"/>
            <a:ext cx="904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/>
              <a:t>协议名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C2DBB8F-A2B1-2C72-BBC3-5499CF8DDCB1}"/>
              </a:ext>
            </a:extLst>
          </p:cNvPr>
          <p:cNvSpPr txBox="1"/>
          <p:nvPr/>
        </p:nvSpPr>
        <p:spPr>
          <a:xfrm>
            <a:off x="3456892" y="4657726"/>
            <a:ext cx="1376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/>
              <a:t>主机与端口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9959AD9-D775-E726-F89F-BBD62C174A98}"/>
              </a:ext>
            </a:extLst>
          </p:cNvPr>
          <p:cNvSpPr txBox="1"/>
          <p:nvPr/>
        </p:nvSpPr>
        <p:spPr>
          <a:xfrm>
            <a:off x="5564638" y="4657726"/>
            <a:ext cx="157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/>
              <a:t>文件名和路径</a:t>
            </a:r>
          </a:p>
        </p:txBody>
      </p:sp>
    </p:spTree>
    <p:extLst>
      <p:ext uri="{BB962C8B-B14F-4D97-AF65-F5344CB8AC3E}">
        <p14:creationId xmlns:p14="http://schemas.microsoft.com/office/powerpoint/2010/main" val="251165149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79BBFF-8980-E986-82B1-6757B569B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EDE69E-598E-15B8-4570-7C425E470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交互过程</a:t>
            </a:r>
            <a:endParaRPr lang="en-US" altLang="zh-CN" b="1" dirty="0"/>
          </a:p>
          <a:p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680C89CB-38D1-1B5D-8C26-F809435C830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sz="2800" dirty="0"/>
              <a:t>HTTP (Hyper Text Transfer Protocol)</a:t>
            </a:r>
            <a:r>
              <a:rPr lang="zh-CN" altLang="en-US" sz="2800" dirty="0"/>
              <a:t>协议基本概念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27EFCA1B-AEDD-D99B-BB84-E40E8FEC3850}"/>
              </a:ext>
            </a:extLst>
          </p:cNvPr>
          <p:cNvCxnSpPr>
            <a:cxnSpLocks/>
          </p:cNvCxnSpPr>
          <p:nvPr/>
        </p:nvCxnSpPr>
        <p:spPr>
          <a:xfrm>
            <a:off x="1414396" y="3227736"/>
            <a:ext cx="0" cy="346239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4DB2E611-DDAB-B7B2-9578-8E107A0F72BC}"/>
              </a:ext>
            </a:extLst>
          </p:cNvPr>
          <p:cNvSpPr txBox="1"/>
          <p:nvPr/>
        </p:nvSpPr>
        <p:spPr>
          <a:xfrm>
            <a:off x="1018121" y="2779887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Client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084B109-774C-906A-398C-1E0D0F25890F}"/>
              </a:ext>
            </a:extLst>
          </p:cNvPr>
          <p:cNvCxnSpPr>
            <a:cxnSpLocks/>
          </p:cNvCxnSpPr>
          <p:nvPr/>
        </p:nvCxnSpPr>
        <p:spPr>
          <a:xfrm>
            <a:off x="3948276" y="3272257"/>
            <a:ext cx="0" cy="341787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09338BF-E892-F4B7-3B1F-67A818218EA6}"/>
              </a:ext>
            </a:extLst>
          </p:cNvPr>
          <p:cNvCxnSpPr>
            <a:cxnSpLocks/>
          </p:cNvCxnSpPr>
          <p:nvPr/>
        </p:nvCxnSpPr>
        <p:spPr>
          <a:xfrm>
            <a:off x="1527411" y="3330457"/>
            <a:ext cx="2325136" cy="209811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3E65E84F-EBDE-59E6-5A27-2D3886C17AB6}"/>
              </a:ext>
            </a:extLst>
          </p:cNvPr>
          <p:cNvCxnSpPr>
            <a:cxnSpLocks/>
          </p:cNvCxnSpPr>
          <p:nvPr/>
        </p:nvCxnSpPr>
        <p:spPr>
          <a:xfrm flipH="1">
            <a:off x="1527409" y="3812821"/>
            <a:ext cx="2325137" cy="465226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FDB54494-3BE1-9B64-9175-E60F48212D73}"/>
              </a:ext>
            </a:extLst>
          </p:cNvPr>
          <p:cNvSpPr txBox="1"/>
          <p:nvPr/>
        </p:nvSpPr>
        <p:spPr>
          <a:xfrm>
            <a:off x="2036828" y="3063266"/>
            <a:ext cx="14586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TCP  80  SYN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668D5E1-4354-9B87-3375-6A4BFF487992}"/>
              </a:ext>
            </a:extLst>
          </p:cNvPr>
          <p:cNvCxnSpPr>
            <a:cxnSpLocks/>
          </p:cNvCxnSpPr>
          <p:nvPr/>
        </p:nvCxnSpPr>
        <p:spPr>
          <a:xfrm>
            <a:off x="1527409" y="4535472"/>
            <a:ext cx="2325137" cy="218117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56813F1C-1CC3-55C0-6270-ABA7411C7C27}"/>
              </a:ext>
            </a:extLst>
          </p:cNvPr>
          <p:cNvCxnSpPr>
            <a:cxnSpLocks/>
          </p:cNvCxnSpPr>
          <p:nvPr/>
        </p:nvCxnSpPr>
        <p:spPr>
          <a:xfrm flipH="1">
            <a:off x="1527407" y="6266853"/>
            <a:ext cx="2325137" cy="0"/>
          </a:xfrm>
          <a:prstGeom prst="straightConnector1">
            <a:avLst/>
          </a:prstGeom>
          <a:ln w="38100">
            <a:solidFill>
              <a:srgbClr val="EF8D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BFAE55C4-8EF1-F823-BBB7-C9E9BF0C6F36}"/>
              </a:ext>
            </a:extLst>
          </p:cNvPr>
          <p:cNvSpPr txBox="1"/>
          <p:nvPr/>
        </p:nvSpPr>
        <p:spPr>
          <a:xfrm>
            <a:off x="1527409" y="3749552"/>
            <a:ext cx="12351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SYN+ACK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B006F36-09A6-82AC-BF2C-B5EB5E3EDB91}"/>
              </a:ext>
            </a:extLst>
          </p:cNvPr>
          <p:cNvSpPr txBox="1"/>
          <p:nvPr/>
        </p:nvSpPr>
        <p:spPr>
          <a:xfrm>
            <a:off x="2762556" y="4326466"/>
            <a:ext cx="732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ACK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109150CE-C787-C0D8-B681-A894BF8BFF11}"/>
              </a:ext>
            </a:extLst>
          </p:cNvPr>
          <p:cNvCxnSpPr>
            <a:cxnSpLocks/>
          </p:cNvCxnSpPr>
          <p:nvPr/>
        </p:nvCxnSpPr>
        <p:spPr>
          <a:xfrm>
            <a:off x="1527408" y="5488205"/>
            <a:ext cx="2325136" cy="1941"/>
          </a:xfrm>
          <a:prstGeom prst="straightConnector1">
            <a:avLst/>
          </a:prstGeom>
          <a:ln w="38100">
            <a:solidFill>
              <a:srgbClr val="EF8D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F0F0581C-3259-0F0A-3088-26D817160FB8}"/>
              </a:ext>
            </a:extLst>
          </p:cNvPr>
          <p:cNvSpPr txBox="1"/>
          <p:nvPr/>
        </p:nvSpPr>
        <p:spPr>
          <a:xfrm>
            <a:off x="2155820" y="5103173"/>
            <a:ext cx="1068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请求文档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5541F89-C0C6-673F-3134-4F6972492953}"/>
              </a:ext>
            </a:extLst>
          </p:cNvPr>
          <p:cNvSpPr txBox="1"/>
          <p:nvPr/>
        </p:nvSpPr>
        <p:spPr>
          <a:xfrm>
            <a:off x="2164356" y="5888100"/>
            <a:ext cx="10683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响应文档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6C2DFF1-DB28-8F97-C0F1-1A2FF1BFE3DA}"/>
              </a:ext>
            </a:extLst>
          </p:cNvPr>
          <p:cNvSpPr txBox="1"/>
          <p:nvPr/>
        </p:nvSpPr>
        <p:spPr>
          <a:xfrm>
            <a:off x="3552001" y="2774218"/>
            <a:ext cx="79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Server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4F89ADD5-4FCB-07E2-55AF-31F0A3ACD193}"/>
              </a:ext>
            </a:extLst>
          </p:cNvPr>
          <p:cNvCxnSpPr>
            <a:cxnSpLocks/>
          </p:cNvCxnSpPr>
          <p:nvPr/>
        </p:nvCxnSpPr>
        <p:spPr>
          <a:xfrm>
            <a:off x="4113402" y="5086212"/>
            <a:ext cx="1401573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42EB5185-42AC-BF1D-74DA-E667924ECF41}"/>
              </a:ext>
            </a:extLst>
          </p:cNvPr>
          <p:cNvCxnSpPr>
            <a:cxnSpLocks/>
          </p:cNvCxnSpPr>
          <p:nvPr/>
        </p:nvCxnSpPr>
        <p:spPr>
          <a:xfrm flipH="1">
            <a:off x="4113402" y="6488650"/>
            <a:ext cx="1401573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D3FBBE4A-B8C0-C50C-7B04-C79975EF98FB}"/>
              </a:ext>
            </a:extLst>
          </p:cNvPr>
          <p:cNvSpPr txBox="1"/>
          <p:nvPr/>
        </p:nvSpPr>
        <p:spPr>
          <a:xfrm>
            <a:off x="4495048" y="4682820"/>
            <a:ext cx="63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参数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54EED30-3043-A1D0-E3CC-31C94E681A7A}"/>
              </a:ext>
            </a:extLst>
          </p:cNvPr>
          <p:cNvSpPr txBox="1"/>
          <p:nvPr/>
        </p:nvSpPr>
        <p:spPr>
          <a:xfrm>
            <a:off x="4495048" y="6057377"/>
            <a:ext cx="63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返回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36CDC721-3CC4-DF07-DBBD-3AF2F9EF2C80}"/>
              </a:ext>
            </a:extLst>
          </p:cNvPr>
          <p:cNvSpPr/>
          <p:nvPr/>
        </p:nvSpPr>
        <p:spPr>
          <a:xfrm>
            <a:off x="5633358" y="4753589"/>
            <a:ext cx="1567539" cy="19365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4E47A154-30E8-98C1-2276-4BA5A3AF3E6E}"/>
              </a:ext>
            </a:extLst>
          </p:cNvPr>
          <p:cNvSpPr txBox="1"/>
          <p:nvPr/>
        </p:nvSpPr>
        <p:spPr>
          <a:xfrm>
            <a:off x="6145179" y="4885272"/>
            <a:ext cx="63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CGI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94043D5-202A-3186-C9C0-F7FFF0B61E43}"/>
              </a:ext>
            </a:extLst>
          </p:cNvPr>
          <p:cNvSpPr txBox="1"/>
          <p:nvPr/>
        </p:nvSpPr>
        <p:spPr>
          <a:xfrm>
            <a:off x="6143201" y="5335909"/>
            <a:ext cx="63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PHP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064C0AD-C369-CC1C-BA29-74C23C871818}"/>
              </a:ext>
            </a:extLst>
          </p:cNvPr>
          <p:cNvSpPr txBox="1"/>
          <p:nvPr/>
        </p:nvSpPr>
        <p:spPr>
          <a:xfrm>
            <a:off x="6143201" y="5674463"/>
            <a:ext cx="63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ASP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72EE33E-73F3-D37A-9BF7-90AD9D6FD246}"/>
              </a:ext>
            </a:extLst>
          </p:cNvPr>
          <p:cNvSpPr txBox="1"/>
          <p:nvPr/>
        </p:nvSpPr>
        <p:spPr>
          <a:xfrm>
            <a:off x="6143200" y="6013017"/>
            <a:ext cx="6389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JSP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2B0DF7A3-C55B-A361-0324-2A8DD383B6C5}"/>
              </a:ext>
            </a:extLst>
          </p:cNvPr>
          <p:cNvSpPr txBox="1"/>
          <p:nvPr/>
        </p:nvSpPr>
        <p:spPr>
          <a:xfrm>
            <a:off x="6143199" y="6351571"/>
            <a:ext cx="836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Servlet</a:t>
            </a:r>
            <a:endParaRPr lang="zh-CN" altLang="en-US" sz="1600" b="1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0FEE9DBA-624B-AA94-8295-8C423B447E16}"/>
              </a:ext>
            </a:extLst>
          </p:cNvPr>
          <p:cNvSpPr/>
          <p:nvPr/>
        </p:nvSpPr>
        <p:spPr>
          <a:xfrm>
            <a:off x="7409090" y="4753590"/>
            <a:ext cx="1102178" cy="6021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外部数据</a:t>
            </a:r>
            <a:endParaRPr lang="en-US" altLang="zh-CN" sz="1600" b="1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应用程序</a:t>
            </a: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35B2A30F-943D-2163-84EA-6288073CF2FD}"/>
              </a:ext>
            </a:extLst>
          </p:cNvPr>
          <p:cNvCxnSpPr>
            <a:cxnSpLocks/>
            <a:stCxn id="39" idx="3"/>
            <a:endCxn id="47" idx="1"/>
          </p:cNvCxnSpPr>
          <p:nvPr/>
        </p:nvCxnSpPr>
        <p:spPr>
          <a:xfrm>
            <a:off x="6784128" y="5054549"/>
            <a:ext cx="624962" cy="1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873A94B4-A04B-5B49-81F6-B4EFD6EF0DB0}"/>
              </a:ext>
            </a:extLst>
          </p:cNvPr>
          <p:cNvSpPr/>
          <p:nvPr/>
        </p:nvSpPr>
        <p:spPr>
          <a:xfrm>
            <a:off x="7409089" y="5488205"/>
            <a:ext cx="1102178" cy="12019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数据库</a:t>
            </a:r>
          </a:p>
        </p:txBody>
      </p: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228C5AE9-BA0B-D7A8-AC34-96EA0F12C2E4}"/>
              </a:ext>
            </a:extLst>
          </p:cNvPr>
          <p:cNvCxnSpPr>
            <a:cxnSpLocks/>
          </p:cNvCxnSpPr>
          <p:nvPr/>
        </p:nvCxnSpPr>
        <p:spPr>
          <a:xfrm>
            <a:off x="6796837" y="6089166"/>
            <a:ext cx="624962" cy="1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180202"/>
      </p:ext>
    </p:extLst>
  </p:cSld>
  <p:clrMapOvr>
    <a:masterClrMapping/>
  </p:clrMapOvr>
  <p:transition>
    <p:split orient="vert"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8F09FD-0BF2-42A0-FF04-5389FDCC4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5ECDD2-8322-0B1F-A39E-F38DAC6F8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HTTP</a:t>
            </a:r>
            <a:r>
              <a:rPr lang="zh-CN" altLang="en-US" b="1" dirty="0"/>
              <a:t>交互特点</a:t>
            </a:r>
            <a:endParaRPr lang="en-US" altLang="zh-CN" b="1" dirty="0"/>
          </a:p>
          <a:p>
            <a:pPr lvl="1"/>
            <a:r>
              <a:rPr lang="zh-CN" altLang="en-US" b="1" dirty="0"/>
              <a:t>无连接：限制每次连接只处理一个请求，不保存请求和响应之间的通信状态，因此能够更加高效处理事务</a:t>
            </a:r>
            <a:endParaRPr lang="en-US" altLang="zh-CN" b="1" dirty="0"/>
          </a:p>
          <a:p>
            <a:pPr lvl="1"/>
            <a:r>
              <a:rPr lang="zh-CN" altLang="en-US" b="1" dirty="0"/>
              <a:t>独立：只要客户端和服务器知道如何处理数据内容，任何类型的数据都可以通过</a:t>
            </a:r>
            <a:r>
              <a:rPr lang="en-US" altLang="zh-CN" b="1" dirty="0"/>
              <a:t>HTTP</a:t>
            </a:r>
            <a:r>
              <a:rPr lang="zh-CN" altLang="en-US" b="1" dirty="0"/>
              <a:t>发送。客户端以及服务器指定使用合适的</a:t>
            </a:r>
            <a:r>
              <a:rPr lang="en-US" altLang="zh-CN" b="1" dirty="0"/>
              <a:t>MIME-type</a:t>
            </a:r>
            <a:r>
              <a:rPr lang="zh-CN" altLang="en-US" b="1" dirty="0"/>
              <a:t>（消息内容类型）</a:t>
            </a:r>
            <a:endParaRPr lang="en-US" altLang="zh-CN" b="1" dirty="0"/>
          </a:p>
          <a:p>
            <a:pPr lvl="1"/>
            <a:r>
              <a:rPr lang="zh-CN" altLang="en-US" b="1" dirty="0"/>
              <a:t>无状态的：没有记忆能力，后续处理的内容需要用到前面内容时，就必须重传，每次连接传送的数据量就会比较大。但从另一方面考虑，服务器不需要提供先前信息，应答会比较快</a:t>
            </a:r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962332BE-08EA-2B8B-8EDE-5F313833BB5E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sz="2800" dirty="0"/>
              <a:t>HTTP (Hyper Text Transfer Protocol)</a:t>
            </a:r>
            <a:r>
              <a:rPr lang="zh-CN" altLang="en-US" sz="2800" dirty="0"/>
              <a:t>协议基本概念</a:t>
            </a:r>
          </a:p>
        </p:txBody>
      </p:sp>
    </p:spTree>
    <p:extLst>
      <p:ext uri="{BB962C8B-B14F-4D97-AF65-F5344CB8AC3E}">
        <p14:creationId xmlns:p14="http://schemas.microsoft.com/office/powerpoint/2010/main" val="305973165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154FC4-53D3-ADFC-2BD9-5DE9227AE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173CB89-13A5-19EE-B678-8DBD1C6CB70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协议报文结构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E814709-2AEC-CFF9-DD54-9C4E1308BEE7}"/>
              </a:ext>
            </a:extLst>
          </p:cNvPr>
          <p:cNvSpPr/>
          <p:nvPr/>
        </p:nvSpPr>
        <p:spPr>
          <a:xfrm>
            <a:off x="2462810" y="2869746"/>
            <a:ext cx="1028700" cy="490122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>
                <a:solidFill>
                  <a:schemeClr val="tx1"/>
                </a:solidFill>
              </a:rPr>
              <a:t>响应方法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723CD0A-EFF3-E687-448D-F7BE590409C1}"/>
              </a:ext>
            </a:extLst>
          </p:cNvPr>
          <p:cNvSpPr/>
          <p:nvPr/>
        </p:nvSpPr>
        <p:spPr>
          <a:xfrm>
            <a:off x="3491510" y="2869746"/>
            <a:ext cx="620486" cy="490122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空格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E716699-DFE5-5BC4-730F-934B0FCDFC9B}"/>
              </a:ext>
            </a:extLst>
          </p:cNvPr>
          <p:cNvSpPr/>
          <p:nvPr/>
        </p:nvSpPr>
        <p:spPr>
          <a:xfrm>
            <a:off x="4111996" y="2869746"/>
            <a:ext cx="620486" cy="490122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状态码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80C954F-D20B-5DAA-8652-BAAE0A47A033}"/>
              </a:ext>
            </a:extLst>
          </p:cNvPr>
          <p:cNvSpPr/>
          <p:nvPr/>
        </p:nvSpPr>
        <p:spPr>
          <a:xfrm>
            <a:off x="4732482" y="2869746"/>
            <a:ext cx="620486" cy="490122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空格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B183DF5-BDAF-CF66-52F6-835CD390ADC6}"/>
              </a:ext>
            </a:extLst>
          </p:cNvPr>
          <p:cNvSpPr/>
          <p:nvPr/>
        </p:nvSpPr>
        <p:spPr>
          <a:xfrm>
            <a:off x="5352968" y="2869746"/>
            <a:ext cx="620486" cy="490122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状态说明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0B0F7B4-134F-F7F9-3A9C-6D8F9DF7A089}"/>
              </a:ext>
            </a:extLst>
          </p:cNvPr>
          <p:cNvSpPr/>
          <p:nvPr/>
        </p:nvSpPr>
        <p:spPr>
          <a:xfrm>
            <a:off x="5973454" y="2869746"/>
            <a:ext cx="620486" cy="490122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CRLF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2270586-B52E-6CDA-B5AA-56F3A7D76DBB}"/>
              </a:ext>
            </a:extLst>
          </p:cNvPr>
          <p:cNvSpPr txBox="1"/>
          <p:nvPr/>
        </p:nvSpPr>
        <p:spPr>
          <a:xfrm>
            <a:off x="1407576" y="2427099"/>
            <a:ext cx="869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B0F0"/>
                </a:solidFill>
              </a:rPr>
              <a:t>请求行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3D07B7E-5F70-A85B-584C-C138EB27CF16}"/>
              </a:ext>
            </a:extLst>
          </p:cNvPr>
          <p:cNvSpPr/>
          <p:nvPr/>
        </p:nvSpPr>
        <p:spPr>
          <a:xfrm>
            <a:off x="2462810" y="3457575"/>
            <a:ext cx="1549936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请求</a:t>
            </a:r>
            <a:r>
              <a:rPr lang="en-US" altLang="zh-CN" sz="1600" b="1" dirty="0">
                <a:solidFill>
                  <a:schemeClr val="tx1"/>
                </a:solidFill>
              </a:rPr>
              <a:t>/</a:t>
            </a:r>
            <a:r>
              <a:rPr lang="zh-CN" altLang="en-US" sz="1600" b="1" dirty="0">
                <a:solidFill>
                  <a:schemeClr val="tx1"/>
                </a:solidFill>
              </a:rPr>
              <a:t>响应头名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D1ED5EA-CAD7-9E4F-54E0-438DF8EA8FB5}"/>
              </a:ext>
            </a:extLst>
          </p:cNvPr>
          <p:cNvSpPr/>
          <p:nvPr/>
        </p:nvSpPr>
        <p:spPr>
          <a:xfrm>
            <a:off x="4012745" y="3457575"/>
            <a:ext cx="409493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: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C919EA5-A5C1-A612-605E-F1BE7BA70D7E}"/>
              </a:ext>
            </a:extLst>
          </p:cNvPr>
          <p:cNvSpPr/>
          <p:nvPr/>
        </p:nvSpPr>
        <p:spPr>
          <a:xfrm>
            <a:off x="4425043" y="3457575"/>
            <a:ext cx="1548411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请求</a:t>
            </a:r>
            <a:r>
              <a:rPr lang="en-US" altLang="zh-CN" sz="1600" b="1" dirty="0">
                <a:solidFill>
                  <a:schemeClr val="tx1"/>
                </a:solidFill>
              </a:rPr>
              <a:t>/</a:t>
            </a:r>
            <a:r>
              <a:rPr lang="zh-CN" altLang="en-US" sz="1600" b="1" dirty="0">
                <a:solidFill>
                  <a:schemeClr val="tx1"/>
                </a:solidFill>
              </a:rPr>
              <a:t>响应头值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8311144-1CDD-DC93-C231-864670548F1A}"/>
              </a:ext>
            </a:extLst>
          </p:cNvPr>
          <p:cNvSpPr/>
          <p:nvPr/>
        </p:nvSpPr>
        <p:spPr>
          <a:xfrm>
            <a:off x="5973454" y="3457575"/>
            <a:ext cx="620486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CRLF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D0D3E54-7E29-4907-A73F-E529589CD15A}"/>
              </a:ext>
            </a:extLst>
          </p:cNvPr>
          <p:cNvSpPr/>
          <p:nvPr/>
        </p:nvSpPr>
        <p:spPr>
          <a:xfrm>
            <a:off x="2462810" y="5105044"/>
            <a:ext cx="4131130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CRLF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1B87D0B-FD1F-7253-85A1-CA4F7A913DFF}"/>
              </a:ext>
            </a:extLst>
          </p:cNvPr>
          <p:cNvSpPr/>
          <p:nvPr/>
        </p:nvSpPr>
        <p:spPr>
          <a:xfrm>
            <a:off x="2462810" y="5554926"/>
            <a:ext cx="4131130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正文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4544075-184E-3055-3539-7CF2F6BA5221}"/>
              </a:ext>
            </a:extLst>
          </p:cNvPr>
          <p:cNvSpPr txBox="1"/>
          <p:nvPr/>
        </p:nvSpPr>
        <p:spPr>
          <a:xfrm>
            <a:off x="1407576" y="3463830"/>
            <a:ext cx="869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B0F0"/>
                </a:solidFill>
              </a:rPr>
              <a:t>请求头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AFA19F7-DB69-DE84-2A7E-C7C348FB172E}"/>
              </a:ext>
            </a:extLst>
          </p:cNvPr>
          <p:cNvSpPr txBox="1"/>
          <p:nvPr/>
        </p:nvSpPr>
        <p:spPr>
          <a:xfrm>
            <a:off x="1253218" y="5561181"/>
            <a:ext cx="1023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B0F0"/>
                </a:solidFill>
              </a:rPr>
              <a:t>请求正文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4B2978A-69BF-4D04-131D-E6CD1E6A3309}"/>
              </a:ext>
            </a:extLst>
          </p:cNvPr>
          <p:cNvSpPr txBox="1"/>
          <p:nvPr/>
        </p:nvSpPr>
        <p:spPr>
          <a:xfrm>
            <a:off x="6866928" y="2945530"/>
            <a:ext cx="869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B050"/>
                </a:solidFill>
              </a:rPr>
              <a:t>响应行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F5F86B9-37F4-C38F-9F5A-44F208CEE3FC}"/>
              </a:ext>
            </a:extLst>
          </p:cNvPr>
          <p:cNvSpPr txBox="1"/>
          <p:nvPr/>
        </p:nvSpPr>
        <p:spPr>
          <a:xfrm>
            <a:off x="6866928" y="3457575"/>
            <a:ext cx="869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B050"/>
                </a:solidFill>
              </a:rPr>
              <a:t>响应头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439A762-9057-D8C0-A9B2-7223E812A706}"/>
              </a:ext>
            </a:extLst>
          </p:cNvPr>
          <p:cNvSpPr txBox="1"/>
          <p:nvPr/>
        </p:nvSpPr>
        <p:spPr>
          <a:xfrm>
            <a:off x="6712570" y="5554926"/>
            <a:ext cx="1023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B050"/>
                </a:solidFill>
              </a:rPr>
              <a:t>响应正文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30F55010-EDB0-B114-4DAA-352B1B422433}"/>
              </a:ext>
            </a:extLst>
          </p:cNvPr>
          <p:cNvSpPr/>
          <p:nvPr/>
        </p:nvSpPr>
        <p:spPr>
          <a:xfrm>
            <a:off x="2462810" y="2420844"/>
            <a:ext cx="1028700" cy="35106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请求方法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DFAC70ED-7DB8-6EC4-F198-D157E8CFBF11}"/>
              </a:ext>
            </a:extLst>
          </p:cNvPr>
          <p:cNvSpPr/>
          <p:nvPr/>
        </p:nvSpPr>
        <p:spPr>
          <a:xfrm>
            <a:off x="3491510" y="2420844"/>
            <a:ext cx="620486" cy="35106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空格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CFB6A72-B72F-2857-1ED6-E3271B49AD39}"/>
              </a:ext>
            </a:extLst>
          </p:cNvPr>
          <p:cNvSpPr/>
          <p:nvPr/>
        </p:nvSpPr>
        <p:spPr>
          <a:xfrm>
            <a:off x="4111996" y="2420844"/>
            <a:ext cx="620486" cy="35106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URI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3521BB1C-7F33-4B09-D241-7B405ED8B9DA}"/>
              </a:ext>
            </a:extLst>
          </p:cNvPr>
          <p:cNvSpPr/>
          <p:nvPr/>
        </p:nvSpPr>
        <p:spPr>
          <a:xfrm>
            <a:off x="4732482" y="2420844"/>
            <a:ext cx="620486" cy="35106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空格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2C20E30C-B985-ABC8-9F14-8874C0EE3D31}"/>
              </a:ext>
            </a:extLst>
          </p:cNvPr>
          <p:cNvSpPr/>
          <p:nvPr/>
        </p:nvSpPr>
        <p:spPr>
          <a:xfrm>
            <a:off x="5352968" y="2420844"/>
            <a:ext cx="620486" cy="35106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版本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BF2A08ED-57D7-A007-1315-26462EA0E679}"/>
              </a:ext>
            </a:extLst>
          </p:cNvPr>
          <p:cNvSpPr/>
          <p:nvPr/>
        </p:nvSpPr>
        <p:spPr>
          <a:xfrm>
            <a:off x="5973454" y="2420844"/>
            <a:ext cx="620486" cy="351064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CRLF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1B094A9D-A5F5-0BDA-08B0-8B8642683CA4}"/>
              </a:ext>
            </a:extLst>
          </p:cNvPr>
          <p:cNvSpPr/>
          <p:nvPr/>
        </p:nvSpPr>
        <p:spPr>
          <a:xfrm>
            <a:off x="2462810" y="3910561"/>
            <a:ext cx="1549936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请求</a:t>
            </a:r>
            <a:r>
              <a:rPr lang="en-US" altLang="zh-CN" sz="1600" b="1" dirty="0">
                <a:solidFill>
                  <a:schemeClr val="tx1"/>
                </a:solidFill>
              </a:rPr>
              <a:t>/</a:t>
            </a:r>
            <a:r>
              <a:rPr lang="zh-CN" altLang="en-US" sz="1600" b="1" dirty="0">
                <a:solidFill>
                  <a:schemeClr val="tx1"/>
                </a:solidFill>
              </a:rPr>
              <a:t>响应头名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53E71C32-380C-73DC-9048-BB18D3BA7546}"/>
              </a:ext>
            </a:extLst>
          </p:cNvPr>
          <p:cNvSpPr/>
          <p:nvPr/>
        </p:nvSpPr>
        <p:spPr>
          <a:xfrm>
            <a:off x="4012745" y="3910561"/>
            <a:ext cx="409493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: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5218B34-D8AD-956E-4650-F552015AAEBA}"/>
              </a:ext>
            </a:extLst>
          </p:cNvPr>
          <p:cNvSpPr/>
          <p:nvPr/>
        </p:nvSpPr>
        <p:spPr>
          <a:xfrm>
            <a:off x="4425043" y="3910561"/>
            <a:ext cx="1548411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请求</a:t>
            </a:r>
            <a:r>
              <a:rPr lang="en-US" altLang="zh-CN" sz="1600" b="1" dirty="0">
                <a:solidFill>
                  <a:schemeClr val="tx1"/>
                </a:solidFill>
              </a:rPr>
              <a:t>/</a:t>
            </a:r>
            <a:r>
              <a:rPr lang="zh-CN" altLang="en-US" sz="1600" b="1" dirty="0">
                <a:solidFill>
                  <a:schemeClr val="tx1"/>
                </a:solidFill>
              </a:rPr>
              <a:t>响应头值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63C2DAD-FE53-E999-6972-85044CD78B19}"/>
              </a:ext>
            </a:extLst>
          </p:cNvPr>
          <p:cNvSpPr/>
          <p:nvPr/>
        </p:nvSpPr>
        <p:spPr>
          <a:xfrm>
            <a:off x="5973454" y="3910561"/>
            <a:ext cx="620486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CRLF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358D1261-005E-9C27-9F1B-033237AD3DFF}"/>
              </a:ext>
            </a:extLst>
          </p:cNvPr>
          <p:cNvSpPr/>
          <p:nvPr/>
        </p:nvSpPr>
        <p:spPr>
          <a:xfrm>
            <a:off x="2462810" y="4655162"/>
            <a:ext cx="1549936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请求</a:t>
            </a:r>
            <a:r>
              <a:rPr lang="en-US" altLang="zh-CN" sz="1600" b="1" dirty="0">
                <a:solidFill>
                  <a:schemeClr val="tx1"/>
                </a:solidFill>
              </a:rPr>
              <a:t>/</a:t>
            </a:r>
            <a:r>
              <a:rPr lang="zh-CN" altLang="en-US" sz="1600" b="1" dirty="0">
                <a:solidFill>
                  <a:schemeClr val="tx1"/>
                </a:solidFill>
              </a:rPr>
              <a:t>响应头名</a:t>
            </a: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057489C8-3654-77E0-AFD7-E6182C77861F}"/>
              </a:ext>
            </a:extLst>
          </p:cNvPr>
          <p:cNvSpPr/>
          <p:nvPr/>
        </p:nvSpPr>
        <p:spPr>
          <a:xfrm>
            <a:off x="4012745" y="4655162"/>
            <a:ext cx="409493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: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F5FC937D-6394-E62E-497E-9AF9D223E3C5}"/>
              </a:ext>
            </a:extLst>
          </p:cNvPr>
          <p:cNvSpPr/>
          <p:nvPr/>
        </p:nvSpPr>
        <p:spPr>
          <a:xfrm>
            <a:off x="4425043" y="4655162"/>
            <a:ext cx="1548411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请求</a:t>
            </a:r>
            <a:r>
              <a:rPr lang="en-US" altLang="zh-CN" sz="1600" b="1" dirty="0">
                <a:solidFill>
                  <a:schemeClr val="tx1"/>
                </a:solidFill>
              </a:rPr>
              <a:t>/</a:t>
            </a:r>
            <a:r>
              <a:rPr lang="zh-CN" altLang="en-US" sz="1600" b="1" dirty="0">
                <a:solidFill>
                  <a:schemeClr val="tx1"/>
                </a:solidFill>
              </a:rPr>
              <a:t>响应头值</a:t>
            </a: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35685132-15D9-A644-B7CD-66368C035FE6}"/>
              </a:ext>
            </a:extLst>
          </p:cNvPr>
          <p:cNvSpPr/>
          <p:nvPr/>
        </p:nvSpPr>
        <p:spPr>
          <a:xfrm>
            <a:off x="5973454" y="4655162"/>
            <a:ext cx="620486" cy="3510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CRLF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503376"/>
      </p:ext>
    </p:extLst>
  </p:cSld>
  <p:clrMapOvr>
    <a:masterClrMapping/>
  </p:clrMapOvr>
  <p:transition>
    <p:split orient="vert"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974696-31F4-A3B0-6EC5-C37C67501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AF545E-5C21-ECA0-0311-9D7DE970A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请求报文</a:t>
            </a:r>
            <a:endParaRPr lang="en-US" altLang="zh-CN" b="1" dirty="0"/>
          </a:p>
          <a:p>
            <a:pPr lvl="1"/>
            <a:r>
              <a:rPr lang="en-US" altLang="zh-CN" b="1" dirty="0"/>
              <a:t>GET</a:t>
            </a:r>
            <a:r>
              <a:rPr lang="zh-CN" altLang="en-US" b="1" dirty="0"/>
              <a:t>：请求内容</a:t>
            </a:r>
            <a:endParaRPr lang="en-US" altLang="zh-CN" b="1" dirty="0"/>
          </a:p>
          <a:p>
            <a:pPr lvl="1"/>
            <a:r>
              <a:rPr lang="en-US" altLang="zh-CN" b="1" dirty="0"/>
              <a:t>POST</a:t>
            </a:r>
            <a:r>
              <a:rPr lang="zh-CN" altLang="en-US" b="1" dirty="0"/>
              <a:t>：向指定资源提交数据，用于传输实体（账户名，邮箱密码）</a:t>
            </a:r>
            <a:endParaRPr lang="en-US" altLang="zh-CN" b="1" dirty="0"/>
          </a:p>
          <a:p>
            <a:pPr lvl="1"/>
            <a:r>
              <a:rPr lang="en-US" altLang="zh-CN" b="1" dirty="0"/>
              <a:t>HEAD</a:t>
            </a:r>
            <a:r>
              <a:rPr lang="zh-CN" altLang="en-US" b="1" dirty="0"/>
              <a:t>：和</a:t>
            </a:r>
            <a:r>
              <a:rPr lang="en-US" altLang="zh-CN" b="1" dirty="0"/>
              <a:t>GET</a:t>
            </a:r>
            <a:r>
              <a:rPr lang="zh-CN" altLang="en-US" b="1" dirty="0"/>
              <a:t>类似，但请求返回的是报文头，没有实体内容</a:t>
            </a:r>
            <a:endParaRPr lang="en-US" altLang="zh-CN" b="1" dirty="0"/>
          </a:p>
          <a:p>
            <a:pPr lvl="1"/>
            <a:endParaRPr lang="en-US" altLang="zh-CN" b="1" dirty="0"/>
          </a:p>
          <a:p>
            <a:pPr lvl="1"/>
            <a:r>
              <a:rPr lang="en-US" altLang="zh-CN" b="1" dirty="0"/>
              <a:t>PUT, PATCH, OPTIONS, DELETE, CONNECT, TRACE (HTTP/1.1)</a:t>
            </a:r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F68C5D66-AD7E-F9AF-580E-2D5E879023D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协议报文结构</a:t>
            </a:r>
          </a:p>
        </p:txBody>
      </p:sp>
    </p:spTree>
    <p:extLst>
      <p:ext uri="{BB962C8B-B14F-4D97-AF65-F5344CB8AC3E}">
        <p14:creationId xmlns:p14="http://schemas.microsoft.com/office/powerpoint/2010/main" val="70662387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77E937-FF78-41EE-85D6-9DA3CE2D4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协议与</a:t>
            </a:r>
            <a:r>
              <a:rPr lang="en-US" altLang="zh-CN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ARP</a:t>
            </a:r>
            <a:r>
              <a:rPr lang="zh-CN" altLang="en-US" sz="32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欺骗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A503FA-B429-97A9-6D75-A7DBD7308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677495"/>
          </a:xfrm>
        </p:spPr>
        <p:txBody>
          <a:bodyPr/>
          <a:lstStyle/>
          <a:p>
            <a:r>
              <a:rPr lang="en-US" altLang="zh-CN" b="1" dirty="0"/>
              <a:t>ARP</a:t>
            </a:r>
            <a:r>
              <a:rPr lang="zh-CN" altLang="en-US" b="1" dirty="0"/>
              <a:t>协议报文（分组）格式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26822D50-A73D-5FC2-DDD1-0BDECCFE64C0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ARP</a:t>
            </a:r>
            <a:r>
              <a:rPr lang="zh-CN" altLang="en-US"/>
              <a:t>协议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D6B7A57-8C2A-B13D-4D98-C8C6CF016E4F}"/>
              </a:ext>
            </a:extLst>
          </p:cNvPr>
          <p:cNvSpPr/>
          <p:nvPr/>
        </p:nvSpPr>
        <p:spPr>
          <a:xfrm>
            <a:off x="688044" y="3519148"/>
            <a:ext cx="774832" cy="60959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目的</a:t>
            </a:r>
            <a:r>
              <a:rPr lang="en-US" altLang="zh-CN" sz="1800" b="1" dirty="0">
                <a:solidFill>
                  <a:schemeClr val="tx1"/>
                </a:solidFill>
              </a:rPr>
              <a:t>MAC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4F5A545-1C16-1F5C-9037-9AECB27C7F37}"/>
              </a:ext>
            </a:extLst>
          </p:cNvPr>
          <p:cNvSpPr/>
          <p:nvPr/>
        </p:nvSpPr>
        <p:spPr>
          <a:xfrm>
            <a:off x="1461647" y="3519147"/>
            <a:ext cx="671052" cy="60959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源</a:t>
            </a:r>
            <a:r>
              <a:rPr lang="en-US" altLang="zh-CN" sz="1800" b="1" dirty="0">
                <a:solidFill>
                  <a:schemeClr val="tx1"/>
                </a:solidFill>
              </a:rPr>
              <a:t>MAC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74B860C-CC24-554D-18B2-ED1FD72AE99E}"/>
              </a:ext>
            </a:extLst>
          </p:cNvPr>
          <p:cNvSpPr/>
          <p:nvPr/>
        </p:nvSpPr>
        <p:spPr>
          <a:xfrm>
            <a:off x="2137612" y="3519146"/>
            <a:ext cx="762001" cy="60960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帧</a:t>
            </a:r>
            <a:endParaRPr lang="en-US" altLang="zh-CN" sz="1800" b="1" dirty="0">
              <a:solidFill>
                <a:schemeClr val="tx1"/>
              </a:solidFill>
            </a:endParaRPr>
          </a:p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类型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D6B7A57-8C2A-B13D-4D98-C8C6CF016E4F}"/>
              </a:ext>
            </a:extLst>
          </p:cNvPr>
          <p:cNvSpPr/>
          <p:nvPr/>
        </p:nvSpPr>
        <p:spPr>
          <a:xfrm>
            <a:off x="5559112" y="3519146"/>
            <a:ext cx="1061884" cy="60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协议地址长度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D6B7A57-8C2A-B13D-4D98-C8C6CF016E4F}"/>
              </a:ext>
            </a:extLst>
          </p:cNvPr>
          <p:cNvSpPr/>
          <p:nvPr/>
        </p:nvSpPr>
        <p:spPr>
          <a:xfrm>
            <a:off x="2899613" y="3519146"/>
            <a:ext cx="825909" cy="60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硬件类型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A411EF9-8D40-8A80-F1BC-7F1D723F77EB}"/>
              </a:ext>
            </a:extLst>
          </p:cNvPr>
          <p:cNvSpPr/>
          <p:nvPr/>
        </p:nvSpPr>
        <p:spPr>
          <a:xfrm>
            <a:off x="3725522" y="3519147"/>
            <a:ext cx="825909" cy="60959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协议类型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D6B7A57-8C2A-B13D-4D98-C8C6CF016E4F}"/>
              </a:ext>
            </a:extLst>
          </p:cNvPr>
          <p:cNvSpPr/>
          <p:nvPr/>
        </p:nvSpPr>
        <p:spPr>
          <a:xfrm>
            <a:off x="4551431" y="3519146"/>
            <a:ext cx="1007681" cy="60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硬件地址长度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1FED7B4-5E27-7F4B-861E-C5547AC180DD}"/>
              </a:ext>
            </a:extLst>
          </p:cNvPr>
          <p:cNvSpPr/>
          <p:nvPr/>
        </p:nvSpPr>
        <p:spPr>
          <a:xfrm>
            <a:off x="6620996" y="3519146"/>
            <a:ext cx="1184787" cy="60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操作类型</a:t>
            </a:r>
            <a:endParaRPr lang="en-US" altLang="zh-CN" sz="18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800" b="1" dirty="0">
                <a:solidFill>
                  <a:schemeClr val="tx1"/>
                </a:solidFill>
              </a:rPr>
              <a:t>opcode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F352C35-9E20-336A-29CD-3112EEE01592}"/>
              </a:ext>
            </a:extLst>
          </p:cNvPr>
          <p:cNvSpPr/>
          <p:nvPr/>
        </p:nvSpPr>
        <p:spPr>
          <a:xfrm>
            <a:off x="1448569" y="5415406"/>
            <a:ext cx="944276" cy="60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发送方</a:t>
            </a:r>
            <a:r>
              <a:rPr lang="en-US" altLang="zh-CN" sz="1800" b="1" dirty="0">
                <a:solidFill>
                  <a:schemeClr val="tx1"/>
                </a:solidFill>
              </a:rPr>
              <a:t>MAC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F277E69-1E74-993D-2A6C-30ED59FC5CB1}"/>
              </a:ext>
            </a:extLst>
          </p:cNvPr>
          <p:cNvSpPr/>
          <p:nvPr/>
        </p:nvSpPr>
        <p:spPr>
          <a:xfrm>
            <a:off x="2392845" y="5415406"/>
            <a:ext cx="904189" cy="60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发送方</a:t>
            </a:r>
            <a:r>
              <a:rPr lang="en-US" altLang="zh-CN" sz="1800" b="1" dirty="0">
                <a:solidFill>
                  <a:schemeClr val="tx1"/>
                </a:solidFill>
              </a:rPr>
              <a:t>IP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3FBE0C1-5214-EF20-9552-73697FF9B82B}"/>
              </a:ext>
            </a:extLst>
          </p:cNvPr>
          <p:cNvSpPr/>
          <p:nvPr/>
        </p:nvSpPr>
        <p:spPr>
          <a:xfrm>
            <a:off x="3297034" y="5415406"/>
            <a:ext cx="894776" cy="60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接收方</a:t>
            </a:r>
            <a:r>
              <a:rPr lang="en-US" altLang="zh-CN" sz="1800" b="1" dirty="0">
                <a:solidFill>
                  <a:schemeClr val="tx1"/>
                </a:solidFill>
              </a:rPr>
              <a:t>MAC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31C467C-573D-D071-BB6B-687FBF7A29BB}"/>
              </a:ext>
            </a:extLst>
          </p:cNvPr>
          <p:cNvSpPr/>
          <p:nvPr/>
        </p:nvSpPr>
        <p:spPr>
          <a:xfrm>
            <a:off x="4191810" y="5415406"/>
            <a:ext cx="894776" cy="6096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接收方</a:t>
            </a:r>
            <a:r>
              <a:rPr lang="en-US" altLang="zh-CN" sz="1800" b="1" dirty="0">
                <a:solidFill>
                  <a:schemeClr val="tx1"/>
                </a:solidFill>
              </a:rPr>
              <a:t>IP</a:t>
            </a:r>
            <a:endParaRPr lang="zh-CN" altLang="en-US" sz="1800" b="1" dirty="0">
              <a:solidFill>
                <a:schemeClr val="tx1"/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F742016-2368-8EAD-38FB-A1D35F9ACF51}"/>
              </a:ext>
            </a:extLst>
          </p:cNvPr>
          <p:cNvSpPr/>
          <p:nvPr/>
        </p:nvSpPr>
        <p:spPr>
          <a:xfrm>
            <a:off x="5086586" y="5415406"/>
            <a:ext cx="690465" cy="609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帧</a:t>
            </a:r>
            <a:endParaRPr lang="en-US" altLang="zh-CN" sz="1800" b="1" dirty="0">
              <a:solidFill>
                <a:schemeClr val="tx1"/>
              </a:solidFill>
            </a:endParaRPr>
          </a:p>
          <a:p>
            <a:pPr algn="ctr"/>
            <a:r>
              <a:rPr lang="zh-CN" altLang="en-US" sz="1800" b="1" dirty="0">
                <a:solidFill>
                  <a:schemeClr val="tx1"/>
                </a:solidFill>
              </a:rPr>
              <a:t>校验</a:t>
            </a: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9772A743-7BFD-B590-9D03-F09FC60D851E}"/>
              </a:ext>
            </a:extLst>
          </p:cNvPr>
          <p:cNvSpPr/>
          <p:nvPr/>
        </p:nvSpPr>
        <p:spPr>
          <a:xfrm>
            <a:off x="8019861" y="379229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453CE210-46BF-FED8-0151-EB5968A75F69}"/>
              </a:ext>
            </a:extLst>
          </p:cNvPr>
          <p:cNvSpPr/>
          <p:nvPr/>
        </p:nvSpPr>
        <p:spPr>
          <a:xfrm>
            <a:off x="8204764" y="378702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57B4938C-F469-2402-3474-A31B5D0AB21B}"/>
              </a:ext>
            </a:extLst>
          </p:cNvPr>
          <p:cNvSpPr/>
          <p:nvPr/>
        </p:nvSpPr>
        <p:spPr>
          <a:xfrm>
            <a:off x="8389667" y="378702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220E5A9-9700-CF68-A602-2D2DEB8940EF}"/>
              </a:ext>
            </a:extLst>
          </p:cNvPr>
          <p:cNvSpPr/>
          <p:nvPr/>
        </p:nvSpPr>
        <p:spPr>
          <a:xfrm>
            <a:off x="755492" y="5725481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370066D5-7C61-26D6-3891-DBF5E56A7ADB}"/>
              </a:ext>
            </a:extLst>
          </p:cNvPr>
          <p:cNvSpPr/>
          <p:nvPr/>
        </p:nvSpPr>
        <p:spPr>
          <a:xfrm>
            <a:off x="940395" y="5720206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5A5EDA0F-608C-5228-F378-7C27D05287B4}"/>
              </a:ext>
            </a:extLst>
          </p:cNvPr>
          <p:cNvSpPr/>
          <p:nvPr/>
        </p:nvSpPr>
        <p:spPr>
          <a:xfrm>
            <a:off x="1125298" y="5720206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2DC68EB-6D1D-7FA5-D932-F6D46C6E0622}"/>
              </a:ext>
            </a:extLst>
          </p:cNvPr>
          <p:cNvSpPr txBox="1"/>
          <p:nvPr/>
        </p:nvSpPr>
        <p:spPr>
          <a:xfrm>
            <a:off x="498157" y="4368332"/>
            <a:ext cx="1235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/>
              <a:t>请求时全</a:t>
            </a:r>
            <a:r>
              <a:rPr lang="en-US" altLang="zh-CN" sz="1800" b="1" dirty="0"/>
              <a:t>1</a:t>
            </a:r>
            <a:endParaRPr lang="zh-CN" altLang="en-US" sz="1800" b="1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19654AA-6CC6-5AE5-55D0-61D1B404B0DA}"/>
              </a:ext>
            </a:extLst>
          </p:cNvPr>
          <p:cNvSpPr txBox="1"/>
          <p:nvPr/>
        </p:nvSpPr>
        <p:spPr>
          <a:xfrm>
            <a:off x="3148013" y="6278538"/>
            <a:ext cx="125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/>
              <a:t>请求时全</a:t>
            </a:r>
            <a:r>
              <a:rPr lang="en-US" altLang="zh-CN" sz="1800" b="1" dirty="0"/>
              <a:t>0</a:t>
            </a:r>
            <a:endParaRPr lang="zh-CN" altLang="en-US" sz="1800" b="1" dirty="0"/>
          </a:p>
        </p:txBody>
      </p:sp>
      <p:sp>
        <p:nvSpPr>
          <p:cNvPr id="26" name="箭头: 下 25">
            <a:extLst>
              <a:ext uri="{FF2B5EF4-FFF2-40B4-BE49-F238E27FC236}">
                <a16:creationId xmlns:a16="http://schemas.microsoft.com/office/drawing/2014/main" id="{17E619AD-C957-BDE0-56B8-58E9685450C8}"/>
              </a:ext>
            </a:extLst>
          </p:cNvPr>
          <p:cNvSpPr/>
          <p:nvPr/>
        </p:nvSpPr>
        <p:spPr>
          <a:xfrm>
            <a:off x="976332" y="4203319"/>
            <a:ext cx="207763" cy="165013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7" name="箭头: 下 26">
            <a:extLst>
              <a:ext uri="{FF2B5EF4-FFF2-40B4-BE49-F238E27FC236}">
                <a16:creationId xmlns:a16="http://schemas.microsoft.com/office/drawing/2014/main" id="{D077A6A3-BD23-97F7-3C37-4310402C280C}"/>
              </a:ext>
            </a:extLst>
          </p:cNvPr>
          <p:cNvSpPr/>
          <p:nvPr/>
        </p:nvSpPr>
        <p:spPr>
          <a:xfrm>
            <a:off x="3640539" y="6113525"/>
            <a:ext cx="207763" cy="165013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8" name="左大括号 27">
            <a:extLst>
              <a:ext uri="{FF2B5EF4-FFF2-40B4-BE49-F238E27FC236}">
                <a16:creationId xmlns:a16="http://schemas.microsoft.com/office/drawing/2014/main" id="{BB5F2612-477B-B6FD-863A-A9EF85ABF0DD}"/>
              </a:ext>
            </a:extLst>
          </p:cNvPr>
          <p:cNvSpPr/>
          <p:nvPr/>
        </p:nvSpPr>
        <p:spPr>
          <a:xfrm rot="5400000" flipV="1">
            <a:off x="1684270" y="2266516"/>
            <a:ext cx="219118" cy="221157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29C1874-DAB1-A6E3-73BD-DC35D5268103}"/>
              </a:ext>
            </a:extLst>
          </p:cNvPr>
          <p:cNvSpPr txBox="1"/>
          <p:nvPr/>
        </p:nvSpPr>
        <p:spPr>
          <a:xfrm>
            <a:off x="1308886" y="2880364"/>
            <a:ext cx="969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/>
              <a:t>帧首部</a:t>
            </a:r>
          </a:p>
        </p:txBody>
      </p:sp>
      <p:sp>
        <p:nvSpPr>
          <p:cNvPr id="30" name="左大括号 29">
            <a:extLst>
              <a:ext uri="{FF2B5EF4-FFF2-40B4-BE49-F238E27FC236}">
                <a16:creationId xmlns:a16="http://schemas.microsoft.com/office/drawing/2014/main" id="{5D15E09B-DEE5-6AB9-2217-C47D935ABA49}"/>
              </a:ext>
            </a:extLst>
          </p:cNvPr>
          <p:cNvSpPr/>
          <p:nvPr/>
        </p:nvSpPr>
        <p:spPr>
          <a:xfrm rot="5400000" flipV="1">
            <a:off x="5251309" y="927383"/>
            <a:ext cx="219117" cy="4889836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左大括号 30">
            <a:extLst>
              <a:ext uri="{FF2B5EF4-FFF2-40B4-BE49-F238E27FC236}">
                <a16:creationId xmlns:a16="http://schemas.microsoft.com/office/drawing/2014/main" id="{739EE955-0992-3996-A1CB-8537C5D3760E}"/>
              </a:ext>
            </a:extLst>
          </p:cNvPr>
          <p:cNvSpPr/>
          <p:nvPr/>
        </p:nvSpPr>
        <p:spPr>
          <a:xfrm rot="5400000" flipV="1">
            <a:off x="3192771" y="3487174"/>
            <a:ext cx="149616" cy="3638019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1360941-C0D6-7F1D-9C75-4C1576A6DD79}"/>
              </a:ext>
            </a:extLst>
          </p:cNvPr>
          <p:cNvSpPr txBox="1"/>
          <p:nvPr/>
        </p:nvSpPr>
        <p:spPr>
          <a:xfrm>
            <a:off x="2729591" y="4844836"/>
            <a:ext cx="1821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/>
              <a:t>ARP</a:t>
            </a:r>
            <a:r>
              <a:rPr lang="zh-CN" altLang="en-US" sz="1800" b="1" dirty="0"/>
              <a:t>数据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D6AB172-1A80-FBE3-2758-097EFA72CB1A}"/>
              </a:ext>
            </a:extLst>
          </p:cNvPr>
          <p:cNvSpPr txBox="1"/>
          <p:nvPr/>
        </p:nvSpPr>
        <p:spPr>
          <a:xfrm>
            <a:off x="4822894" y="2874767"/>
            <a:ext cx="1658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/>
              <a:t>ARP</a:t>
            </a:r>
            <a:r>
              <a:rPr lang="zh-CN" altLang="en-US" sz="1800" b="1" dirty="0"/>
              <a:t>数据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B192226-9F03-919B-E9C7-167F7239169F}"/>
              </a:ext>
            </a:extLst>
          </p:cNvPr>
          <p:cNvSpPr txBox="1"/>
          <p:nvPr/>
        </p:nvSpPr>
        <p:spPr>
          <a:xfrm>
            <a:off x="2045343" y="4368332"/>
            <a:ext cx="1004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/>
              <a:t>0x0806</a:t>
            </a:r>
            <a:endParaRPr lang="zh-CN" altLang="en-US" sz="1800" b="1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8614D92-363B-0AF6-D70F-C0386C778653}"/>
              </a:ext>
            </a:extLst>
          </p:cNvPr>
          <p:cNvSpPr txBox="1"/>
          <p:nvPr/>
        </p:nvSpPr>
        <p:spPr>
          <a:xfrm>
            <a:off x="6404882" y="4368332"/>
            <a:ext cx="1614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/>
              <a:t>1</a:t>
            </a:r>
            <a:r>
              <a:rPr lang="zh-CN" altLang="en-US" sz="1800" b="1" dirty="0"/>
              <a:t>请求，</a:t>
            </a:r>
            <a:r>
              <a:rPr lang="en-US" altLang="zh-CN" sz="1800" b="1" dirty="0"/>
              <a:t>2</a:t>
            </a:r>
            <a:r>
              <a:rPr lang="zh-CN" altLang="en-US" sz="1800" b="1" dirty="0"/>
              <a:t>应答</a:t>
            </a:r>
          </a:p>
        </p:txBody>
      </p:sp>
      <p:sp>
        <p:nvSpPr>
          <p:cNvPr id="36" name="箭头: 下 35">
            <a:extLst>
              <a:ext uri="{FF2B5EF4-FFF2-40B4-BE49-F238E27FC236}">
                <a16:creationId xmlns:a16="http://schemas.microsoft.com/office/drawing/2014/main" id="{9C987612-AF38-6573-286F-873B7A6111F6}"/>
              </a:ext>
            </a:extLst>
          </p:cNvPr>
          <p:cNvSpPr/>
          <p:nvPr/>
        </p:nvSpPr>
        <p:spPr>
          <a:xfrm>
            <a:off x="2424652" y="4203318"/>
            <a:ext cx="207763" cy="165013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7" name="箭头: 下 36">
            <a:extLst>
              <a:ext uri="{FF2B5EF4-FFF2-40B4-BE49-F238E27FC236}">
                <a16:creationId xmlns:a16="http://schemas.microsoft.com/office/drawing/2014/main" id="{7D32D326-6AAE-04D8-AEE0-D6E5754138FB}"/>
              </a:ext>
            </a:extLst>
          </p:cNvPr>
          <p:cNvSpPr/>
          <p:nvPr/>
        </p:nvSpPr>
        <p:spPr>
          <a:xfrm>
            <a:off x="7109507" y="4203317"/>
            <a:ext cx="207763" cy="165013"/>
          </a:xfrm>
          <a:prstGeom prst="down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0214001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/>
      <p:bldP spid="25" grpId="0"/>
      <p:bldP spid="26" grpId="0" animBg="1"/>
      <p:bldP spid="27" grpId="0" animBg="1"/>
      <p:bldP spid="28" grpId="0" animBg="1"/>
      <p:bldP spid="29" grpId="0"/>
      <p:bldP spid="30" grpId="0" animBg="1"/>
      <p:bldP spid="31" grpId="0" animBg="1"/>
      <p:bldP spid="32" grpId="0"/>
      <p:bldP spid="33" grpId="0"/>
      <p:bldP spid="34" grpId="0"/>
      <p:bldP spid="35" grpId="0"/>
      <p:bldP spid="36" grpId="0" animBg="1"/>
      <p:bldP spid="37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C4CC7-A54B-2B0D-8ABA-B0F32DF08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EC53FE-9656-320A-6673-88A844161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请求报文内容</a:t>
            </a:r>
            <a:endParaRPr lang="en-US" altLang="zh-CN" b="1" dirty="0"/>
          </a:p>
          <a:p>
            <a:pPr lvl="1"/>
            <a:r>
              <a:rPr lang="zh-CN" altLang="en-US" b="1" dirty="0"/>
              <a:t>请求方式（</a:t>
            </a:r>
            <a:r>
              <a:rPr lang="en-US" altLang="zh-CN" b="1" dirty="0"/>
              <a:t>GET</a:t>
            </a:r>
            <a:r>
              <a:rPr lang="zh-CN" altLang="en-US" b="1" dirty="0"/>
              <a:t>）、版本（</a:t>
            </a:r>
            <a:r>
              <a:rPr lang="en-US" altLang="zh-CN" b="1" dirty="0"/>
              <a:t>HTTP/1.1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1"/>
            <a:r>
              <a:rPr lang="en-US" altLang="zh-CN" b="1" dirty="0"/>
              <a:t>Host</a:t>
            </a:r>
            <a:r>
              <a:rPr lang="zh-CN" altLang="en-US" b="1" dirty="0"/>
              <a:t>：主机</a:t>
            </a:r>
            <a:r>
              <a:rPr lang="en-US" altLang="zh-CN" b="1" dirty="0"/>
              <a:t>IP</a:t>
            </a:r>
            <a:r>
              <a:rPr lang="zh-CN" altLang="en-US" b="1" dirty="0"/>
              <a:t>地址</a:t>
            </a:r>
            <a:endParaRPr lang="en-US" altLang="zh-CN" b="1" dirty="0"/>
          </a:p>
          <a:p>
            <a:pPr lvl="1"/>
            <a:r>
              <a:rPr lang="en-US" altLang="zh-CN" b="1" dirty="0"/>
              <a:t>Connection</a:t>
            </a:r>
            <a:r>
              <a:rPr lang="zh-CN" altLang="en-US" b="1" dirty="0"/>
              <a:t>：</a:t>
            </a:r>
            <a:r>
              <a:rPr lang="en-US" altLang="zh-CN" b="1" dirty="0"/>
              <a:t>keep-alive </a:t>
            </a:r>
            <a:r>
              <a:rPr lang="zh-CN" altLang="en-US" b="1" dirty="0"/>
              <a:t>保持内容</a:t>
            </a:r>
            <a:endParaRPr lang="en-US" altLang="zh-CN" b="1" dirty="0"/>
          </a:p>
          <a:p>
            <a:pPr lvl="1"/>
            <a:r>
              <a:rPr lang="en-US" altLang="zh-CN" b="1" dirty="0"/>
              <a:t>Upgrade-Insecure-Requests</a:t>
            </a:r>
            <a:r>
              <a:rPr lang="zh-CN" altLang="en-US" b="1" dirty="0"/>
              <a:t>：升级不安全请求</a:t>
            </a:r>
            <a:endParaRPr lang="en-US" altLang="zh-CN" b="1" dirty="0"/>
          </a:p>
          <a:p>
            <a:pPr lvl="1"/>
            <a:r>
              <a:rPr lang="en-US" altLang="zh-CN" b="1" dirty="0"/>
              <a:t>User-Agent</a:t>
            </a:r>
            <a:r>
              <a:rPr lang="zh-CN" altLang="en-US" b="1" dirty="0"/>
              <a:t>：客户端浏览器信息、操作系统信息</a:t>
            </a:r>
            <a:endParaRPr lang="en-US" altLang="zh-CN" b="1" dirty="0"/>
          </a:p>
          <a:p>
            <a:pPr lvl="1"/>
            <a:r>
              <a:rPr lang="en-US" altLang="zh-CN" b="1" dirty="0"/>
              <a:t>Accept</a:t>
            </a:r>
            <a:r>
              <a:rPr lang="zh-CN" altLang="en-US" b="1" dirty="0"/>
              <a:t>：客户端能够处理的</a:t>
            </a:r>
            <a:r>
              <a:rPr lang="zh-CN" altLang="en-US" b="1" dirty="0">
                <a:solidFill>
                  <a:srgbClr val="FF0000"/>
                </a:solidFill>
              </a:rPr>
              <a:t>媒体类型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en-US" altLang="zh-CN" b="1" dirty="0"/>
              <a:t>Accept-Encoding</a:t>
            </a:r>
            <a:r>
              <a:rPr lang="zh-CN" altLang="en-US" b="1" dirty="0"/>
              <a:t>：客户端能够接受的</a:t>
            </a:r>
            <a:r>
              <a:rPr lang="zh-CN" altLang="en-US" b="1" dirty="0">
                <a:solidFill>
                  <a:srgbClr val="FF0000"/>
                </a:solidFill>
              </a:rPr>
              <a:t>编码方式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en-US" altLang="zh-CN" b="1" dirty="0"/>
              <a:t>Accept-Language</a:t>
            </a:r>
            <a:r>
              <a:rPr lang="zh-CN" altLang="en-US" b="1" dirty="0"/>
              <a:t>：客户端能够接受的</a:t>
            </a:r>
            <a:r>
              <a:rPr lang="zh-CN" altLang="en-US" b="1" dirty="0">
                <a:solidFill>
                  <a:srgbClr val="FF0000"/>
                </a:solidFill>
              </a:rPr>
              <a:t>语言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DD7EEFA8-D32C-A34E-D7CA-FE7C3EA94B72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协议报文结构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8513943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227084-19E6-945A-576C-86299D898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6BB035-EE18-E352-DFB8-259E65FCE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4" y="2213869"/>
            <a:ext cx="5041478" cy="4546160"/>
          </a:xfrm>
        </p:spPr>
        <p:txBody>
          <a:bodyPr/>
          <a:lstStyle/>
          <a:p>
            <a:r>
              <a:rPr lang="zh-CN" altLang="en-US" b="1" dirty="0"/>
              <a:t>响应报文</a:t>
            </a:r>
            <a:endParaRPr lang="en-US" altLang="zh-CN" b="1" dirty="0"/>
          </a:p>
          <a:p>
            <a:pPr lvl="1"/>
            <a:r>
              <a:rPr lang="zh-CN" altLang="en-US" b="1" dirty="0"/>
              <a:t>响应头</a:t>
            </a:r>
            <a:endParaRPr lang="en-US" altLang="zh-CN" b="1" dirty="0"/>
          </a:p>
          <a:p>
            <a:pPr lvl="2"/>
            <a:r>
              <a:rPr lang="zh-CN" altLang="en-US" b="1" dirty="0"/>
              <a:t>报文类型</a:t>
            </a:r>
            <a:r>
              <a:rPr lang="en-US" altLang="zh-CN" b="1" dirty="0"/>
              <a:t>/</a:t>
            </a:r>
            <a:r>
              <a:rPr lang="zh-CN" altLang="en-US" b="1" dirty="0"/>
              <a:t>版本 状态码：</a:t>
            </a:r>
            <a:endParaRPr lang="en-US" altLang="zh-CN" b="1" dirty="0"/>
          </a:p>
          <a:p>
            <a:pPr lvl="3"/>
            <a:r>
              <a:rPr lang="en-US" altLang="zh-CN" b="1" dirty="0"/>
              <a:t>200</a:t>
            </a:r>
            <a:r>
              <a:rPr lang="zh-CN" altLang="en-US" b="1" dirty="0"/>
              <a:t>（操作成功，请求的东西没有问题）</a:t>
            </a:r>
            <a:endParaRPr lang="en-US" altLang="zh-CN" b="1" dirty="0"/>
          </a:p>
          <a:p>
            <a:pPr lvl="3"/>
            <a:r>
              <a:rPr lang="en-US" altLang="zh-CN" b="1" dirty="0"/>
              <a:t>1</a:t>
            </a:r>
            <a:r>
              <a:rPr lang="zh-CN" altLang="en-US" b="1" dirty="0"/>
              <a:t>开头的状态码（收到了请求，可以进行后面的操作）</a:t>
            </a:r>
            <a:endParaRPr lang="en-US" altLang="zh-CN" b="1" dirty="0"/>
          </a:p>
          <a:p>
            <a:pPr lvl="3"/>
            <a:r>
              <a:rPr lang="en-US" altLang="zh-CN" b="1" dirty="0"/>
              <a:t>3</a:t>
            </a:r>
            <a:r>
              <a:rPr lang="zh-CN" altLang="en-US" b="1" dirty="0"/>
              <a:t>开头的状态码（重定向，页面不存在）</a:t>
            </a:r>
            <a:endParaRPr lang="en-US" altLang="zh-CN" b="1" dirty="0"/>
          </a:p>
          <a:p>
            <a:pPr lvl="3"/>
            <a:r>
              <a:rPr lang="en-US" altLang="zh-CN" b="1" dirty="0"/>
              <a:t>4</a:t>
            </a:r>
            <a:r>
              <a:rPr lang="zh-CN" altLang="en-US" b="1" dirty="0"/>
              <a:t>开头的状态码（客户机错误，请求的东西出错）</a:t>
            </a:r>
            <a:endParaRPr lang="en-US" altLang="zh-CN" b="1" dirty="0"/>
          </a:p>
          <a:p>
            <a:pPr lvl="3"/>
            <a:r>
              <a:rPr lang="en-US" altLang="zh-CN" b="1" dirty="0"/>
              <a:t>5</a:t>
            </a:r>
            <a:r>
              <a:rPr lang="zh-CN" altLang="en-US" b="1" dirty="0"/>
              <a:t>开头的状态码（服务器错误）</a:t>
            </a:r>
            <a:endParaRPr lang="en-US" altLang="zh-CN" b="1" dirty="0"/>
          </a:p>
          <a:p>
            <a:pPr lvl="2"/>
            <a:r>
              <a:rPr lang="en-US" altLang="zh-CN" b="1" dirty="0"/>
              <a:t>Content-Type</a:t>
            </a:r>
            <a:r>
              <a:rPr lang="zh-CN" altLang="en-US" b="1" dirty="0"/>
              <a:t>：内容的类型 </a:t>
            </a:r>
            <a:r>
              <a:rPr lang="en-US" altLang="zh-CN" b="1" dirty="0"/>
              <a:t>text/html</a:t>
            </a:r>
          </a:p>
          <a:p>
            <a:pPr lvl="2"/>
            <a:r>
              <a:rPr lang="en-US" altLang="zh-CN" b="1" dirty="0"/>
              <a:t>Last-Modified</a:t>
            </a:r>
            <a:r>
              <a:rPr lang="zh-CN" altLang="en-US" b="1" dirty="0"/>
              <a:t>：上次修改的日期</a:t>
            </a:r>
            <a:endParaRPr lang="en-US" altLang="zh-CN" b="1" dirty="0"/>
          </a:p>
          <a:p>
            <a:pPr lvl="2"/>
            <a:r>
              <a:rPr lang="en-US" altLang="zh-CN" b="1" dirty="0"/>
              <a:t>Accept-Ranges</a:t>
            </a:r>
            <a:r>
              <a:rPr lang="zh-CN" altLang="en-US" b="1" dirty="0"/>
              <a:t>：接受的类型 </a:t>
            </a:r>
            <a:r>
              <a:rPr lang="en-US" altLang="zh-CN" b="1" dirty="0"/>
              <a:t>bytes</a:t>
            </a:r>
          </a:p>
          <a:p>
            <a:pPr lvl="2"/>
            <a:r>
              <a:rPr lang="en-US" altLang="zh-CN" b="1" dirty="0"/>
              <a:t>ETag</a:t>
            </a:r>
            <a:r>
              <a:rPr lang="zh-CN" altLang="en-US" b="1" dirty="0"/>
              <a:t>：被请求变量的实体</a:t>
            </a:r>
            <a:endParaRPr lang="en-US" altLang="zh-CN" b="1" dirty="0"/>
          </a:p>
          <a:p>
            <a:pPr lvl="2"/>
            <a:r>
              <a:rPr lang="en-US" altLang="zh-CN" b="1" dirty="0"/>
              <a:t>Server</a:t>
            </a:r>
            <a:r>
              <a:rPr lang="zh-CN" altLang="en-US" b="1" dirty="0"/>
              <a:t>：服务器信息</a:t>
            </a:r>
            <a:endParaRPr lang="en-US" altLang="zh-CN" b="1" dirty="0"/>
          </a:p>
          <a:p>
            <a:pPr lvl="1"/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5306CD1B-6E62-9D56-CF95-F09C73BA40FF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dirty="0"/>
              <a:t>协议报文结构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1B97DD-9CC3-15EB-B8CC-902BA781EF77}"/>
              </a:ext>
            </a:extLst>
          </p:cNvPr>
          <p:cNvSpPr txBox="1"/>
          <p:nvPr/>
        </p:nvSpPr>
        <p:spPr>
          <a:xfrm>
            <a:off x="5224124" y="2791348"/>
            <a:ext cx="3537928" cy="1215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7213" lvl="1" indent="-214313" eaLnBrk="0" hangingPunct="0">
              <a:lnSpc>
                <a:spcPct val="120000"/>
              </a:lnSpc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n"/>
            </a:pPr>
            <a:r>
              <a:rPr lang="zh-CN" altLang="en-US" b="1" dirty="0">
                <a:latin typeface="+mn-lt"/>
                <a:ea typeface="+mn-ea"/>
              </a:rPr>
              <a:t>响应实体</a:t>
            </a:r>
            <a:endParaRPr lang="en-US" altLang="zh-CN" b="1" dirty="0">
              <a:latin typeface="+mn-lt"/>
              <a:ea typeface="+mn-ea"/>
            </a:endParaRPr>
          </a:p>
          <a:p>
            <a:pPr marL="857250" lvl="2" indent="-171450"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zh-CN" altLang="en-US" sz="1800" b="1" dirty="0">
                <a:latin typeface="+mn-lt"/>
                <a:ea typeface="+mn-ea"/>
              </a:rPr>
              <a:t>网页源代码</a:t>
            </a:r>
            <a:endParaRPr lang="en-US" altLang="zh-CN" sz="1800" b="1" dirty="0">
              <a:latin typeface="+mn-lt"/>
              <a:ea typeface="+mn-ea"/>
            </a:endParaRPr>
          </a:p>
          <a:p>
            <a:pPr marL="857250" lvl="2" indent="-171450" eaLnBrk="0" hangingPunct="0">
              <a:lnSpc>
                <a:spcPct val="12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zh-CN" sz="1800" b="1" dirty="0">
                <a:latin typeface="+mn-lt"/>
                <a:ea typeface="+mn-ea"/>
              </a:rPr>
              <a:t>HTML</a:t>
            </a:r>
            <a:r>
              <a:rPr lang="zh-CN" altLang="en-US" sz="1800" b="1" dirty="0">
                <a:latin typeface="+mn-lt"/>
                <a:ea typeface="+mn-ea"/>
              </a:rPr>
              <a:t>语言看起来是乱码</a:t>
            </a:r>
          </a:p>
        </p:txBody>
      </p:sp>
    </p:spTree>
    <p:extLst>
      <p:ext uri="{BB962C8B-B14F-4D97-AF65-F5344CB8AC3E}">
        <p14:creationId xmlns:p14="http://schemas.microsoft.com/office/powerpoint/2010/main" val="51019320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0F39CA-6403-951A-5A50-9FAAE1C2F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E3C548-7BF3-8C8C-5122-B3747F9E6E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HTTPS</a:t>
            </a:r>
            <a:r>
              <a:rPr lang="zh-CN" altLang="en-US" b="1" dirty="0"/>
              <a:t>协议</a:t>
            </a:r>
            <a:endParaRPr lang="en-US" altLang="zh-CN" b="1" dirty="0"/>
          </a:p>
          <a:p>
            <a:pPr lvl="1"/>
            <a:r>
              <a:rPr lang="zh-CN" altLang="en-US" b="1" dirty="0"/>
              <a:t>在</a:t>
            </a:r>
            <a:r>
              <a:rPr lang="en-US" altLang="zh-CN" b="1" dirty="0"/>
              <a:t>HTTP</a:t>
            </a:r>
            <a:r>
              <a:rPr lang="zh-CN" altLang="en-US" b="1" dirty="0"/>
              <a:t>通道增加了安全性，在传输过程中通过加密和身份认证来确保传输的安全性</a:t>
            </a:r>
            <a:endParaRPr lang="en-US" altLang="zh-CN" b="1" dirty="0"/>
          </a:p>
          <a:p>
            <a:pPr lvl="1"/>
            <a:r>
              <a:rPr lang="en-US" altLang="zh-CN" b="1" dirty="0"/>
              <a:t>HTTPS = HTTP + SSL/TLS</a:t>
            </a:r>
          </a:p>
          <a:p>
            <a:pPr lvl="2"/>
            <a:r>
              <a:rPr lang="en-US" altLang="zh-CN" b="1" dirty="0"/>
              <a:t>SSL:</a:t>
            </a:r>
            <a:r>
              <a:rPr lang="zh-CN" altLang="en-US" b="1" dirty="0"/>
              <a:t> </a:t>
            </a:r>
            <a:r>
              <a:rPr lang="en-US" altLang="zh-CN" b="1" dirty="0"/>
              <a:t>Secure Socket Layer </a:t>
            </a:r>
            <a:r>
              <a:rPr lang="zh-CN" altLang="en-US" b="1" dirty="0"/>
              <a:t>安全套接层</a:t>
            </a:r>
            <a:endParaRPr lang="en-US" altLang="zh-CN" b="1" dirty="0"/>
          </a:p>
          <a:p>
            <a:pPr lvl="2"/>
            <a:r>
              <a:rPr lang="en-US" altLang="zh-CN" b="1" dirty="0"/>
              <a:t>TLS:</a:t>
            </a:r>
            <a:r>
              <a:rPr lang="zh-CN" altLang="en-US" b="1" dirty="0"/>
              <a:t> </a:t>
            </a:r>
            <a:r>
              <a:rPr lang="en-US" altLang="zh-CN" b="1" dirty="0"/>
              <a:t>Transport Layer Security </a:t>
            </a:r>
            <a:r>
              <a:rPr lang="zh-CN" altLang="en-US" b="1" dirty="0"/>
              <a:t>传输层安全协议</a:t>
            </a:r>
            <a:endParaRPr lang="en-US" altLang="zh-CN" b="1" dirty="0"/>
          </a:p>
          <a:p>
            <a:pPr lvl="1"/>
            <a:r>
              <a:rPr lang="zh-CN" altLang="en-US" b="1" dirty="0"/>
              <a:t>发展史</a:t>
            </a:r>
            <a:endParaRPr lang="en-US" altLang="zh-CN" b="1" dirty="0"/>
          </a:p>
          <a:p>
            <a:pPr lvl="2"/>
            <a:r>
              <a:rPr lang="en-US" altLang="zh-CN" b="1" dirty="0"/>
              <a:t>SSL2.0	SSL3.0	TLS1.0	TLS1.1	TLS1.2	TLS1.3</a:t>
            </a:r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21253BB-4EC3-58CB-A9DF-1E46E6A28D2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HTTPS</a:t>
            </a:r>
            <a:r>
              <a:rPr lang="zh-CN" altLang="en-US" dirty="0"/>
              <a:t>（</a:t>
            </a:r>
            <a:r>
              <a:rPr lang="en-US" altLang="zh-CN" dirty="0"/>
              <a:t>HTTP Secure</a:t>
            </a:r>
            <a:r>
              <a:rPr lang="zh-CN" altLang="en-US" dirty="0"/>
              <a:t>）协议基本概念</a:t>
            </a:r>
          </a:p>
        </p:txBody>
      </p:sp>
    </p:spTree>
    <p:extLst>
      <p:ext uri="{BB962C8B-B14F-4D97-AF65-F5344CB8AC3E}">
        <p14:creationId xmlns:p14="http://schemas.microsoft.com/office/powerpoint/2010/main" val="124000232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62756-7719-5819-B7E3-E2C547342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858878-B58D-5B62-FD40-70B911A10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521667"/>
          </a:xfrm>
        </p:spPr>
        <p:txBody>
          <a:bodyPr/>
          <a:lstStyle/>
          <a:p>
            <a:r>
              <a:rPr lang="en-US" altLang="zh-CN" b="1" dirty="0"/>
              <a:t>TLS</a:t>
            </a:r>
            <a:r>
              <a:rPr lang="zh-CN" altLang="en-US" b="1" dirty="0"/>
              <a:t>协议</a:t>
            </a:r>
            <a:endParaRPr lang="en-US" altLang="zh-CN" b="1" dirty="0"/>
          </a:p>
          <a:p>
            <a:pPr lvl="1"/>
            <a:r>
              <a:rPr lang="zh-CN" altLang="en-US" b="1" dirty="0"/>
              <a:t>本身工作在会话层和表示层</a:t>
            </a:r>
            <a:endParaRPr lang="en-US" altLang="zh-CN" b="1" dirty="0"/>
          </a:p>
          <a:p>
            <a:pPr lvl="1"/>
            <a:r>
              <a:rPr lang="en-US" altLang="zh-CN" b="1" dirty="0"/>
              <a:t>SSL</a:t>
            </a:r>
            <a:r>
              <a:rPr lang="zh-CN" altLang="en-US" b="1" dirty="0"/>
              <a:t>和</a:t>
            </a:r>
            <a:r>
              <a:rPr lang="en-US" altLang="zh-CN" b="1" dirty="0"/>
              <a:t>TLS</a:t>
            </a:r>
            <a:r>
              <a:rPr lang="zh-CN" altLang="en-US" b="1" dirty="0"/>
              <a:t>本身是一个协议，</a:t>
            </a:r>
            <a:r>
              <a:rPr lang="en-US" altLang="zh-CN" b="1" dirty="0"/>
              <a:t> SSL2.0</a:t>
            </a:r>
            <a:r>
              <a:rPr lang="zh-CN" altLang="en-US" b="1" dirty="0"/>
              <a:t>版本，自</a:t>
            </a:r>
            <a:r>
              <a:rPr lang="en-US" altLang="zh-CN" b="1" dirty="0"/>
              <a:t>SSL3.0</a:t>
            </a:r>
            <a:r>
              <a:rPr lang="zh-CN" altLang="en-US" b="1" dirty="0"/>
              <a:t>版本后，更名为</a:t>
            </a:r>
            <a:r>
              <a:rPr lang="en-US" altLang="zh-CN" b="1" dirty="0"/>
              <a:t>TLS1.0</a:t>
            </a:r>
            <a:r>
              <a:rPr lang="zh-CN" altLang="en-US" b="1" dirty="0"/>
              <a:t>。目前最高版本是</a:t>
            </a:r>
            <a:r>
              <a:rPr lang="en-US" altLang="zh-CN" b="1" dirty="0"/>
              <a:t>TLS1.3</a:t>
            </a:r>
          </a:p>
          <a:p>
            <a:pPr lvl="1"/>
            <a:r>
              <a:rPr lang="zh-CN" altLang="en-US" b="1" dirty="0"/>
              <a:t>设计目标</a:t>
            </a:r>
            <a:endParaRPr lang="en-US" altLang="zh-CN" b="1" dirty="0"/>
          </a:p>
          <a:p>
            <a:pPr lvl="2"/>
            <a:r>
              <a:rPr lang="zh-CN" altLang="en-US" b="1" dirty="0"/>
              <a:t>保密性：所有的信息都加密传输</a:t>
            </a:r>
            <a:endParaRPr lang="en-US" altLang="zh-CN" b="1" dirty="0"/>
          </a:p>
          <a:p>
            <a:pPr lvl="2"/>
            <a:r>
              <a:rPr lang="zh-CN" altLang="en-US" b="1" dirty="0"/>
              <a:t>完整性：校验机制</a:t>
            </a:r>
            <a:endParaRPr lang="en-US" altLang="zh-CN" b="1" dirty="0"/>
          </a:p>
          <a:p>
            <a:pPr lvl="2"/>
            <a:r>
              <a:rPr lang="zh-CN" altLang="en-US" b="1" dirty="0"/>
              <a:t>认证：双方都配备证书，防止冒充</a:t>
            </a:r>
            <a:endParaRPr lang="en-US" altLang="zh-CN" b="1" dirty="0"/>
          </a:p>
          <a:p>
            <a:pPr lvl="2"/>
            <a:r>
              <a:rPr lang="zh-CN" altLang="en-US" b="1" dirty="0"/>
              <a:t>互操作、通用性</a:t>
            </a:r>
            <a:endParaRPr lang="en-US" altLang="zh-CN" b="1" dirty="0"/>
          </a:p>
          <a:p>
            <a:pPr lvl="2"/>
            <a:r>
              <a:rPr lang="zh-CN" altLang="en-US" b="1" dirty="0"/>
              <a:t>可扩展性与高效性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A40E0E9-DF92-378A-ABC6-D8FB4F18CA3C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HTTPS</a:t>
            </a:r>
            <a:r>
              <a:rPr lang="zh-CN" altLang="en-US" dirty="0"/>
              <a:t>（</a:t>
            </a:r>
            <a:r>
              <a:rPr lang="en-US" altLang="zh-CN" dirty="0"/>
              <a:t>HTTP Secure</a:t>
            </a:r>
            <a:r>
              <a:rPr lang="zh-CN" altLang="en-US" dirty="0"/>
              <a:t>）协议基本概念</a:t>
            </a:r>
          </a:p>
        </p:txBody>
      </p:sp>
    </p:spTree>
    <p:extLst>
      <p:ext uri="{BB962C8B-B14F-4D97-AF65-F5344CB8AC3E}">
        <p14:creationId xmlns:p14="http://schemas.microsoft.com/office/powerpoint/2010/main" val="376761250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A9348-E9B6-0124-AC38-7AF490A0C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98BD0A-6A93-59E9-F66E-26CD382BC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2213869"/>
            <a:ext cx="8517155" cy="4537995"/>
          </a:xfrm>
        </p:spPr>
        <p:txBody>
          <a:bodyPr/>
          <a:lstStyle/>
          <a:p>
            <a:r>
              <a:rPr lang="en-US" altLang="zh-CN" b="1" dirty="0"/>
              <a:t>HTTP</a:t>
            </a:r>
            <a:r>
              <a:rPr lang="zh-CN" altLang="en-US" b="1" dirty="0"/>
              <a:t>的缺点</a:t>
            </a:r>
            <a:endParaRPr lang="en-US" altLang="zh-CN" b="1" dirty="0"/>
          </a:p>
          <a:p>
            <a:pPr lvl="1"/>
            <a:r>
              <a:rPr lang="zh-CN" altLang="en-US" b="1" dirty="0"/>
              <a:t>明文传输；只做数据完整性校验，不检查数据是否被篡改</a:t>
            </a:r>
            <a:endParaRPr lang="en-US" altLang="zh-CN" b="1" dirty="0"/>
          </a:p>
          <a:p>
            <a:r>
              <a:rPr lang="en-US" altLang="zh-CN" b="1" dirty="0"/>
              <a:t>HTTPS</a:t>
            </a:r>
            <a:r>
              <a:rPr lang="zh-CN" altLang="en-US" b="1" dirty="0"/>
              <a:t>安全性保证方法</a:t>
            </a:r>
            <a:endParaRPr lang="en-US" altLang="zh-CN" b="1" dirty="0"/>
          </a:p>
          <a:p>
            <a:pPr lvl="1"/>
            <a:r>
              <a:rPr lang="zh-CN" altLang="en-US" b="1" dirty="0"/>
              <a:t>非对称加密算法</a:t>
            </a:r>
            <a:endParaRPr lang="en-US" altLang="zh-CN" b="1" dirty="0"/>
          </a:p>
          <a:p>
            <a:pPr lvl="2"/>
            <a:r>
              <a:rPr lang="en-US" altLang="zh-CN" b="1" dirty="0"/>
              <a:t>RSA(Rivest-Shamir-Adleman)/DH(Diffie-Hellman)</a:t>
            </a:r>
          </a:p>
          <a:p>
            <a:pPr lvl="1"/>
            <a:r>
              <a:rPr lang="zh-CN" altLang="en-US" b="1" dirty="0"/>
              <a:t>对称加密算法</a:t>
            </a:r>
            <a:endParaRPr lang="en-US" altLang="zh-CN" b="1" dirty="0"/>
          </a:p>
          <a:p>
            <a:pPr lvl="2"/>
            <a:r>
              <a:rPr lang="en-US" altLang="zh-CN" b="1" dirty="0"/>
              <a:t>DES(Data Encryption Standard)/3DES(Triple DES)/AES(Advanced ES)</a:t>
            </a:r>
          </a:p>
          <a:p>
            <a:pPr marL="685800" lvl="2" indent="0">
              <a:buNone/>
            </a:pPr>
            <a:r>
              <a:rPr lang="en-US" altLang="zh-CN" b="1" dirty="0"/>
              <a:t>    /IDEA(International DE Algorithm)/RC(Ron Rivest)</a:t>
            </a:r>
          </a:p>
          <a:p>
            <a:pPr lvl="1"/>
            <a:r>
              <a:rPr lang="zh-CN" altLang="en-US" b="1" dirty="0"/>
              <a:t>摘要算法</a:t>
            </a:r>
            <a:endParaRPr lang="en-US" altLang="zh-CN" b="1" dirty="0"/>
          </a:p>
          <a:p>
            <a:pPr lvl="2"/>
            <a:r>
              <a:rPr lang="en-US" altLang="zh-CN" b="1" dirty="0"/>
              <a:t>MD5(Message Digest Algorithm)/SHA(Secure Hash Algorithm)</a:t>
            </a:r>
            <a:endParaRPr lang="zh-CN" altLang="en-US" b="1" dirty="0"/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5E6B0D2-6169-FE77-D8CF-70A56A64A951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HTTPS</a:t>
            </a:r>
            <a:r>
              <a:rPr lang="zh-CN" altLang="en-US" dirty="0"/>
              <a:t>（</a:t>
            </a:r>
            <a:r>
              <a:rPr lang="en-US" altLang="zh-CN" dirty="0"/>
              <a:t>HTTP Secure</a:t>
            </a:r>
            <a:r>
              <a:rPr lang="zh-CN" altLang="en-US" dirty="0"/>
              <a:t>）协议基本概念</a:t>
            </a:r>
          </a:p>
        </p:txBody>
      </p:sp>
    </p:spTree>
    <p:extLst>
      <p:ext uri="{BB962C8B-B14F-4D97-AF65-F5344CB8AC3E}">
        <p14:creationId xmlns:p14="http://schemas.microsoft.com/office/powerpoint/2010/main" val="101084352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B84F75-4749-2C91-5722-44FD053A4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35B86E-EA7B-3D1E-7869-23259CF53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883" y="833447"/>
            <a:ext cx="8517155" cy="603467"/>
          </a:xfrm>
        </p:spPr>
        <p:txBody>
          <a:bodyPr/>
          <a:lstStyle/>
          <a:p>
            <a:r>
              <a:rPr lang="zh-CN" altLang="en-US" b="1" dirty="0"/>
              <a:t>加密方式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98F9E4F4-40FC-4C82-B2EF-33BE379416D0}"/>
              </a:ext>
            </a:extLst>
          </p:cNvPr>
          <p:cNvCxnSpPr/>
          <p:nvPr/>
        </p:nvCxnSpPr>
        <p:spPr>
          <a:xfrm>
            <a:off x="1726748" y="2077810"/>
            <a:ext cx="0" cy="42862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7515A12-853B-96CB-CA02-070636DF0F56}"/>
              </a:ext>
            </a:extLst>
          </p:cNvPr>
          <p:cNvCxnSpPr/>
          <p:nvPr/>
        </p:nvCxnSpPr>
        <p:spPr>
          <a:xfrm>
            <a:off x="7732940" y="2077810"/>
            <a:ext cx="0" cy="42862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E73D72D1-A6AA-CE73-4F76-ADFF6ED04681}"/>
              </a:ext>
            </a:extLst>
          </p:cNvPr>
          <p:cNvSpPr txBox="1"/>
          <p:nvPr/>
        </p:nvSpPr>
        <p:spPr>
          <a:xfrm>
            <a:off x="1298123" y="1572696"/>
            <a:ext cx="857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/>
              <a:t>Client</a:t>
            </a:r>
            <a:endParaRPr lang="zh-CN" altLang="en-US" sz="1800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936D95-64F7-B23C-0A56-A666422C3188}"/>
              </a:ext>
            </a:extLst>
          </p:cNvPr>
          <p:cNvSpPr txBox="1"/>
          <p:nvPr/>
        </p:nvSpPr>
        <p:spPr>
          <a:xfrm>
            <a:off x="7266217" y="1572696"/>
            <a:ext cx="933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/>
              <a:t>Server</a:t>
            </a:r>
            <a:endParaRPr lang="zh-CN" altLang="en-US" sz="1800" b="1" dirty="0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E934EBF-C612-6227-1D63-C94C92C3BC85}"/>
              </a:ext>
            </a:extLst>
          </p:cNvPr>
          <p:cNvCxnSpPr/>
          <p:nvPr/>
        </p:nvCxnSpPr>
        <p:spPr>
          <a:xfrm>
            <a:off x="1865539" y="2494189"/>
            <a:ext cx="5727247" cy="0"/>
          </a:xfrm>
          <a:prstGeom prst="straightConnector1">
            <a:avLst/>
          </a:prstGeom>
          <a:ln w="19050">
            <a:solidFill>
              <a:srgbClr val="EF8D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0588AC9A-04C8-6822-37EC-ACCB68A0CA8B}"/>
              </a:ext>
            </a:extLst>
          </p:cNvPr>
          <p:cNvSpPr txBox="1"/>
          <p:nvPr/>
        </p:nvSpPr>
        <p:spPr>
          <a:xfrm>
            <a:off x="3363685" y="2033443"/>
            <a:ext cx="2730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EF8D4B"/>
                </a:solidFill>
              </a:rPr>
              <a:t>对称加密算法：公共密钥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D460654-5057-BAD3-2E4C-A48C4FC44EFC}"/>
              </a:ext>
            </a:extLst>
          </p:cNvPr>
          <p:cNvCxnSpPr/>
          <p:nvPr/>
        </p:nvCxnSpPr>
        <p:spPr>
          <a:xfrm>
            <a:off x="1865538" y="4197803"/>
            <a:ext cx="5727247" cy="0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0CD54647-6C58-5038-DDBA-B8674F9CC1B0}"/>
              </a:ext>
            </a:extLst>
          </p:cNvPr>
          <p:cNvSpPr txBox="1"/>
          <p:nvPr/>
        </p:nvSpPr>
        <p:spPr>
          <a:xfrm>
            <a:off x="3140528" y="3737056"/>
            <a:ext cx="3177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00B0F0"/>
                </a:solidFill>
              </a:rPr>
              <a:t>非对称加密算法：公钥和私钥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C5C40235-4042-53D3-18C3-7C51D2845718}"/>
              </a:ext>
            </a:extLst>
          </p:cNvPr>
          <p:cNvCxnSpPr/>
          <p:nvPr/>
        </p:nvCxnSpPr>
        <p:spPr>
          <a:xfrm>
            <a:off x="1865537" y="6040211"/>
            <a:ext cx="5727247" cy="0"/>
          </a:xfrm>
          <a:prstGeom prst="straightConnector1">
            <a:avLst/>
          </a:prstGeom>
          <a:ln w="190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5783AD27-A323-C8EE-EF83-9B6427B7E0BC}"/>
              </a:ext>
            </a:extLst>
          </p:cNvPr>
          <p:cNvSpPr txBox="1"/>
          <p:nvPr/>
        </p:nvSpPr>
        <p:spPr>
          <a:xfrm>
            <a:off x="2899002" y="2585604"/>
            <a:ext cx="3661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EF8D4B"/>
                </a:solidFill>
              </a:rPr>
              <a:t>密钥和密文一起传输，仍然不安全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362DEF1-C6B5-8F3D-8072-DAB98FC26EF9}"/>
              </a:ext>
            </a:extLst>
          </p:cNvPr>
          <p:cNvSpPr txBox="1"/>
          <p:nvPr/>
        </p:nvSpPr>
        <p:spPr>
          <a:xfrm>
            <a:off x="1743076" y="4289219"/>
            <a:ext cx="597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00B0F0"/>
                </a:solidFill>
              </a:rPr>
              <a:t>用对方的公钥加密发送数据，用自己的私钥解密接收数据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A2CE384-E560-E7F5-2C9E-A80094AC1D0D}"/>
              </a:ext>
            </a:extLst>
          </p:cNvPr>
          <p:cNvSpPr txBox="1"/>
          <p:nvPr/>
        </p:nvSpPr>
        <p:spPr>
          <a:xfrm>
            <a:off x="2907507" y="4656715"/>
            <a:ext cx="364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00B0F0"/>
                </a:solidFill>
              </a:rPr>
              <a:t>运算量大，不利于高速率发送数据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3CC0CD4-3325-266C-C070-A4B83C912901}"/>
              </a:ext>
            </a:extLst>
          </p:cNvPr>
          <p:cNvSpPr txBox="1"/>
          <p:nvPr/>
        </p:nvSpPr>
        <p:spPr>
          <a:xfrm>
            <a:off x="2090059" y="5302127"/>
            <a:ext cx="532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0" b="1" dirty="0">
                <a:solidFill>
                  <a:srgbClr val="0000CC"/>
                </a:solidFill>
              </a:rPr>
              <a:t>非对称加密算法</a:t>
            </a:r>
            <a:r>
              <a:rPr lang="zh-CN" altLang="en-US" sz="1800" b="1" dirty="0">
                <a:solidFill>
                  <a:srgbClr val="00B050"/>
                </a:solidFill>
              </a:rPr>
              <a:t>加密对称加密算法的</a:t>
            </a:r>
            <a:r>
              <a:rPr lang="zh-CN" altLang="en-US" sz="1800" b="1" dirty="0">
                <a:solidFill>
                  <a:srgbClr val="0000CC"/>
                </a:solidFill>
              </a:rPr>
              <a:t>公共密钥</a:t>
            </a:r>
            <a:r>
              <a:rPr lang="zh-CN" altLang="en-US" sz="1800" b="1" dirty="0">
                <a:solidFill>
                  <a:srgbClr val="00B050"/>
                </a:solidFill>
              </a:rPr>
              <a:t>，</a:t>
            </a:r>
            <a:r>
              <a:rPr lang="zh-CN" altLang="en-US" sz="1800" b="1" dirty="0">
                <a:solidFill>
                  <a:srgbClr val="0000CC"/>
                </a:solidFill>
              </a:rPr>
              <a:t>对称加密算法</a:t>
            </a:r>
            <a:r>
              <a:rPr lang="zh-CN" altLang="en-US" sz="1800" b="1" dirty="0">
                <a:solidFill>
                  <a:srgbClr val="00B050"/>
                </a:solidFill>
              </a:rPr>
              <a:t>加密</a:t>
            </a:r>
            <a:r>
              <a:rPr lang="zh-CN" altLang="en-US" sz="1800" b="1" dirty="0">
                <a:solidFill>
                  <a:srgbClr val="0000CC"/>
                </a:solidFill>
              </a:rPr>
              <a:t>明文</a:t>
            </a:r>
          </a:p>
        </p:txBody>
      </p:sp>
    </p:spTree>
    <p:extLst>
      <p:ext uri="{BB962C8B-B14F-4D97-AF65-F5344CB8AC3E}">
        <p14:creationId xmlns:p14="http://schemas.microsoft.com/office/powerpoint/2010/main" val="202188185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3" grpId="0"/>
      <p:bldP spid="15" grpId="0"/>
      <p:bldP spid="16" grpId="0"/>
      <p:bldP spid="17" grpId="0"/>
      <p:bldP spid="18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79B135-1426-A868-B282-6E08030DB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7A3BDE-A894-20B9-BAE5-0BC27E159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加密算法</a:t>
            </a:r>
            <a:endParaRPr lang="en-US" altLang="zh-CN" b="1" dirty="0"/>
          </a:p>
          <a:p>
            <a:pPr lvl="1"/>
            <a:r>
              <a:rPr lang="zh-CN" altLang="en-US" b="1" dirty="0"/>
              <a:t>对称加密算法</a:t>
            </a:r>
            <a:endParaRPr lang="en-US" altLang="zh-CN" b="1" dirty="0"/>
          </a:p>
          <a:p>
            <a:pPr lvl="2"/>
            <a:r>
              <a:rPr lang="zh-CN" altLang="en-US" b="1" dirty="0"/>
              <a:t>加密和解密密钥相同</a:t>
            </a:r>
            <a:endParaRPr lang="en-US" altLang="zh-CN" b="1" dirty="0"/>
          </a:p>
          <a:p>
            <a:pPr lvl="2"/>
            <a:r>
              <a:rPr lang="zh-CN" altLang="en-US" b="1" dirty="0"/>
              <a:t>密钥如何传输</a:t>
            </a:r>
            <a:endParaRPr lang="en-US" altLang="zh-CN" b="1" dirty="0"/>
          </a:p>
          <a:p>
            <a:pPr lvl="2"/>
            <a:r>
              <a:rPr lang="zh-CN" altLang="en-US" b="1" dirty="0"/>
              <a:t>密钥多，难管理</a:t>
            </a:r>
            <a:endParaRPr lang="en-US" altLang="zh-CN" b="1" dirty="0"/>
          </a:p>
          <a:p>
            <a:pPr lvl="1"/>
            <a:r>
              <a:rPr lang="zh-CN" altLang="en-US" b="1" dirty="0"/>
              <a:t>非对称加密算法</a:t>
            </a:r>
            <a:endParaRPr lang="en-US" altLang="zh-CN" b="1" dirty="0"/>
          </a:p>
          <a:p>
            <a:pPr lvl="2"/>
            <a:r>
              <a:rPr lang="zh-CN" altLang="en-US" b="1" dirty="0"/>
              <a:t>加密和解密使用不同的密钥，分为公钥（公开密钥）和私钥</a:t>
            </a:r>
            <a:endParaRPr lang="en-US" altLang="zh-CN" b="1" dirty="0"/>
          </a:p>
          <a:p>
            <a:pPr lvl="2"/>
            <a:r>
              <a:rPr lang="zh-CN" altLang="en-US" b="1" dirty="0"/>
              <a:t>加密算法复杂，影响密文生成的效率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35B17000-8489-F23D-E344-D0FD16780073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HTTPS</a:t>
            </a:r>
            <a:r>
              <a:rPr lang="zh-CN" altLang="en-US" dirty="0"/>
              <a:t>（</a:t>
            </a:r>
            <a:r>
              <a:rPr lang="en-US" altLang="zh-CN" dirty="0"/>
              <a:t>HTTP Secure</a:t>
            </a:r>
            <a:r>
              <a:rPr lang="zh-CN" altLang="en-US" dirty="0"/>
              <a:t>）协议基本概念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B913D4F-8147-AF95-CFA0-62228AEC1EC6}"/>
              </a:ext>
            </a:extLst>
          </p:cNvPr>
          <p:cNvSpPr/>
          <p:nvPr/>
        </p:nvSpPr>
        <p:spPr>
          <a:xfrm>
            <a:off x="5102677" y="2768449"/>
            <a:ext cx="62048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明文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31C03D2-9464-0D1B-5726-7C19E4C41BD8}"/>
              </a:ext>
            </a:extLst>
          </p:cNvPr>
          <p:cNvSpPr/>
          <p:nvPr/>
        </p:nvSpPr>
        <p:spPr>
          <a:xfrm>
            <a:off x="5102677" y="3780080"/>
            <a:ext cx="62048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密文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7C234BF-2DF8-58A0-41D7-3D6CEDE5FB27}"/>
              </a:ext>
            </a:extLst>
          </p:cNvPr>
          <p:cNvSpPr/>
          <p:nvPr/>
        </p:nvSpPr>
        <p:spPr>
          <a:xfrm>
            <a:off x="7811859" y="3780080"/>
            <a:ext cx="62048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密文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312A12E4-6117-6E5D-1071-34C90E93C738}"/>
              </a:ext>
            </a:extLst>
          </p:cNvPr>
          <p:cNvCxnSpPr>
            <a:stCxn id="6" idx="3"/>
            <a:endCxn id="9" idx="1"/>
          </p:cNvCxnSpPr>
          <p:nvPr/>
        </p:nvCxnSpPr>
        <p:spPr>
          <a:xfrm>
            <a:off x="5723162" y="3965818"/>
            <a:ext cx="208869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E3EB8E76-4D38-EDCD-75B1-CEDA74D6B424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5412920" y="3139924"/>
            <a:ext cx="0" cy="6401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98AF6589-45B1-758F-B948-1B65EEABB69C}"/>
              </a:ext>
            </a:extLst>
          </p:cNvPr>
          <p:cNvSpPr/>
          <p:nvPr/>
        </p:nvSpPr>
        <p:spPr>
          <a:xfrm>
            <a:off x="7811858" y="2768449"/>
            <a:ext cx="62048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Arial" panose="020B0604020202020204" pitchFamily="34" charset="0"/>
              </a:rPr>
              <a:t>明文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F033736-2EA5-C860-7C3E-2533CFC73138}"/>
              </a:ext>
            </a:extLst>
          </p:cNvPr>
          <p:cNvCxnSpPr>
            <a:stCxn id="9" idx="0"/>
            <a:endCxn id="17" idx="2"/>
          </p:cNvCxnSpPr>
          <p:nvPr/>
        </p:nvCxnSpPr>
        <p:spPr>
          <a:xfrm flipH="1" flipV="1">
            <a:off x="8122101" y="3139924"/>
            <a:ext cx="1" cy="6401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68E1A0F1-5C3C-6557-0FE8-ECA658BF4B61}"/>
              </a:ext>
            </a:extLst>
          </p:cNvPr>
          <p:cNvSpPr txBox="1"/>
          <p:nvPr/>
        </p:nvSpPr>
        <p:spPr>
          <a:xfrm>
            <a:off x="5536068" y="3293046"/>
            <a:ext cx="620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加密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6978DEE-8547-483E-3C88-5B210A2F7DB7}"/>
              </a:ext>
            </a:extLst>
          </p:cNvPr>
          <p:cNvSpPr txBox="1"/>
          <p:nvPr/>
        </p:nvSpPr>
        <p:spPr>
          <a:xfrm>
            <a:off x="7433165" y="3290725"/>
            <a:ext cx="6109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解密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4650A25-FEBB-D8CB-62B6-D6C3584D90F1}"/>
              </a:ext>
            </a:extLst>
          </p:cNvPr>
          <p:cNvSpPr txBox="1"/>
          <p:nvPr/>
        </p:nvSpPr>
        <p:spPr>
          <a:xfrm>
            <a:off x="6293227" y="3290725"/>
            <a:ext cx="10078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公共密钥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54022C71-27F0-14CB-DD49-3FE98D7F54DF}"/>
              </a:ext>
            </a:extLst>
          </p:cNvPr>
          <p:cNvCxnSpPr>
            <a:endCxn id="20" idx="3"/>
          </p:cNvCxnSpPr>
          <p:nvPr/>
        </p:nvCxnSpPr>
        <p:spPr>
          <a:xfrm flipH="1">
            <a:off x="6156553" y="3460002"/>
            <a:ext cx="136674" cy="23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713F9DE4-B52B-9214-F513-B4715E2E4940}"/>
              </a:ext>
            </a:extLst>
          </p:cNvPr>
          <p:cNvCxnSpPr>
            <a:stCxn id="23" idx="3"/>
            <a:endCxn id="22" idx="1"/>
          </p:cNvCxnSpPr>
          <p:nvPr/>
        </p:nvCxnSpPr>
        <p:spPr>
          <a:xfrm>
            <a:off x="7301097" y="3460002"/>
            <a:ext cx="13206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502598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4137EE-0E8D-FD8B-DDB8-29FCBBEE2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B6D1B5-A4A6-73C6-F27A-885B7C5DD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/>
              <a:t>PKI</a:t>
            </a:r>
            <a:r>
              <a:rPr lang="zh-CN" altLang="en-US" b="1" dirty="0"/>
              <a:t>（公钥基础设施）</a:t>
            </a:r>
            <a:endParaRPr lang="en-US" altLang="zh-CN" b="1" dirty="0"/>
          </a:p>
          <a:p>
            <a:pPr lvl="1"/>
            <a:r>
              <a:rPr lang="zh-CN" altLang="en-US" b="1" dirty="0"/>
              <a:t>使用公钥技术和数字签名来保证信息安全</a:t>
            </a:r>
            <a:endParaRPr lang="en-US" altLang="zh-CN" b="1" dirty="0"/>
          </a:p>
          <a:p>
            <a:pPr lvl="1"/>
            <a:r>
              <a:rPr lang="zh-CN" altLang="en-US" b="1" dirty="0"/>
              <a:t>由</a:t>
            </a:r>
            <a:r>
              <a:rPr lang="zh-CN" altLang="en-US" b="1" dirty="0">
                <a:solidFill>
                  <a:srgbClr val="0000CC"/>
                </a:solidFill>
              </a:rPr>
              <a:t>公钥密码算法</a:t>
            </a:r>
            <a:r>
              <a:rPr lang="zh-CN" altLang="en-US" b="1" dirty="0"/>
              <a:t>、</a:t>
            </a:r>
            <a:r>
              <a:rPr lang="zh-CN" altLang="en-US" b="1" dirty="0">
                <a:solidFill>
                  <a:srgbClr val="0000CC"/>
                </a:solidFill>
              </a:rPr>
              <a:t>数字证书（</a:t>
            </a:r>
            <a:r>
              <a:rPr lang="en-US" altLang="zh-CN" b="1" dirty="0">
                <a:solidFill>
                  <a:srgbClr val="0000CC"/>
                </a:solidFill>
              </a:rPr>
              <a:t>Certificate</a:t>
            </a:r>
            <a:r>
              <a:rPr lang="zh-CN" altLang="en-US" b="1" dirty="0">
                <a:solidFill>
                  <a:srgbClr val="0000CC"/>
                </a:solidFill>
              </a:rPr>
              <a:t>）</a:t>
            </a:r>
            <a:r>
              <a:rPr lang="zh-CN" altLang="en-US" b="1" dirty="0"/>
              <a:t>、</a:t>
            </a:r>
            <a:r>
              <a:rPr lang="en-US" altLang="zh-CN" b="1" dirty="0">
                <a:solidFill>
                  <a:srgbClr val="0000CC"/>
                </a:solidFill>
              </a:rPr>
              <a:t>CA</a:t>
            </a:r>
            <a:r>
              <a:rPr lang="zh-CN" altLang="en-US" b="1" dirty="0">
                <a:solidFill>
                  <a:srgbClr val="0000CC"/>
                </a:solidFill>
              </a:rPr>
              <a:t>（</a:t>
            </a:r>
            <a:r>
              <a:rPr lang="en-US" altLang="zh-CN" b="1" dirty="0">
                <a:solidFill>
                  <a:srgbClr val="0000CC"/>
                </a:solidFill>
              </a:rPr>
              <a:t>Certificate Authority</a:t>
            </a:r>
            <a:r>
              <a:rPr lang="zh-CN" altLang="en-US" b="1" dirty="0">
                <a:solidFill>
                  <a:srgbClr val="0000CC"/>
                </a:solidFill>
              </a:rPr>
              <a:t>）证书颁发机构</a:t>
            </a:r>
            <a:r>
              <a:rPr lang="zh-CN" altLang="en-US" b="1" dirty="0"/>
              <a:t>、</a:t>
            </a:r>
            <a:r>
              <a:rPr lang="en-US" altLang="zh-CN" b="1" dirty="0">
                <a:solidFill>
                  <a:srgbClr val="0000CC"/>
                </a:solidFill>
              </a:rPr>
              <a:t>RA</a:t>
            </a:r>
            <a:r>
              <a:rPr lang="zh-CN" altLang="en-US" b="1" dirty="0">
                <a:solidFill>
                  <a:srgbClr val="0000CC"/>
                </a:solidFill>
              </a:rPr>
              <a:t>（</a:t>
            </a:r>
            <a:r>
              <a:rPr lang="en-US" altLang="zh-CN" b="1" dirty="0">
                <a:solidFill>
                  <a:srgbClr val="0000CC"/>
                </a:solidFill>
              </a:rPr>
              <a:t>Registration Authority</a:t>
            </a:r>
            <a:r>
              <a:rPr lang="zh-CN" altLang="en-US" b="1" dirty="0">
                <a:solidFill>
                  <a:srgbClr val="0000CC"/>
                </a:solidFill>
              </a:rPr>
              <a:t>）证书注册机构</a:t>
            </a:r>
            <a:r>
              <a:rPr lang="zh-CN" altLang="en-US" b="1" dirty="0"/>
              <a:t>组成</a:t>
            </a:r>
            <a:endParaRPr lang="en-US" altLang="zh-CN" b="1" dirty="0"/>
          </a:p>
          <a:p>
            <a:r>
              <a:rPr lang="zh-CN" altLang="en-US" b="1" dirty="0"/>
              <a:t>实现功能</a:t>
            </a:r>
            <a:endParaRPr lang="en-US" altLang="zh-CN" b="1" dirty="0"/>
          </a:p>
          <a:p>
            <a:pPr lvl="1"/>
            <a:r>
              <a:rPr lang="zh-CN" altLang="en-US" b="1" dirty="0"/>
              <a:t>身份验证：证书</a:t>
            </a:r>
            <a:endParaRPr lang="en-US" altLang="zh-CN" b="1" dirty="0"/>
          </a:p>
          <a:p>
            <a:pPr lvl="1"/>
            <a:r>
              <a:rPr lang="zh-CN" altLang="en-US" b="1" dirty="0"/>
              <a:t>数据完整性：完整性校验 </a:t>
            </a:r>
            <a:r>
              <a:rPr lang="en-US" altLang="zh-CN" b="1" dirty="0"/>
              <a:t>MD5/SHA</a:t>
            </a:r>
          </a:p>
          <a:p>
            <a:pPr lvl="1"/>
            <a:r>
              <a:rPr lang="zh-CN" altLang="en-US" b="1" dirty="0"/>
              <a:t>数据机密性：非对称加密算法</a:t>
            </a:r>
            <a:endParaRPr lang="en-US" altLang="zh-CN" b="1" dirty="0"/>
          </a:p>
          <a:p>
            <a:pPr lvl="1"/>
            <a:r>
              <a:rPr lang="zh-CN" altLang="en-US" b="1" dirty="0"/>
              <a:t>操作不可否认</a:t>
            </a:r>
            <a:r>
              <a:rPr lang="en-US" altLang="zh-CN" b="1" dirty="0"/>
              <a:t>/</a:t>
            </a:r>
            <a:r>
              <a:rPr lang="zh-CN" altLang="en-US" b="1" dirty="0"/>
              <a:t>抵赖性：数字签名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BDA7DDCC-7407-73E0-7932-1C95A201255A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PKI</a:t>
            </a:r>
            <a:r>
              <a:rPr lang="zh-CN" altLang="en-US" dirty="0"/>
              <a:t>（</a:t>
            </a:r>
            <a:r>
              <a:rPr lang="en-US" altLang="zh-CN" dirty="0"/>
              <a:t>Public Key Infrastructure</a:t>
            </a:r>
            <a:r>
              <a:rPr lang="zh-CN" altLang="en-US" dirty="0"/>
              <a:t>）体系</a:t>
            </a:r>
          </a:p>
        </p:txBody>
      </p:sp>
    </p:spTree>
    <p:extLst>
      <p:ext uri="{BB962C8B-B14F-4D97-AF65-F5344CB8AC3E}">
        <p14:creationId xmlns:p14="http://schemas.microsoft.com/office/powerpoint/2010/main" val="34162523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82D343-A39A-C0F9-9B2E-B883DC895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sz="3200" b="1" dirty="0">
                <a:solidFill>
                  <a:schemeClr val="bg1"/>
                </a:solidFill>
              </a:rPr>
              <a:t>HTTPS</a:t>
            </a:r>
            <a:r>
              <a:rPr lang="zh-CN" altLang="en-US" sz="3200" b="1" dirty="0">
                <a:solidFill>
                  <a:schemeClr val="bg1"/>
                </a:solidFill>
              </a:rPr>
              <a:t>协议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BC24CC-FE04-F1C3-9755-FC4A681A3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/>
              <a:t>身份认证及完整性验证</a:t>
            </a:r>
          </a:p>
        </p:txBody>
      </p:sp>
      <p:sp>
        <p:nvSpPr>
          <p:cNvPr id="4" name="副标题 3">
            <a:extLst>
              <a:ext uri="{FF2B5EF4-FFF2-40B4-BE49-F238E27FC236}">
                <a16:creationId xmlns:a16="http://schemas.microsoft.com/office/drawing/2014/main" id="{91D8E6E5-13D1-6964-FEC9-C93442D71835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r>
              <a:rPr lang="en-US" altLang="zh-CN" dirty="0"/>
              <a:t>PKI</a:t>
            </a:r>
            <a:r>
              <a:rPr lang="zh-CN" altLang="en-US" dirty="0"/>
              <a:t>体系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BA21475-3440-4641-7FEB-C9A0FA84CD45}"/>
              </a:ext>
            </a:extLst>
          </p:cNvPr>
          <p:cNvSpPr/>
          <p:nvPr/>
        </p:nvSpPr>
        <p:spPr>
          <a:xfrm>
            <a:off x="353079" y="3463861"/>
            <a:ext cx="1149651" cy="124444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原始数据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76340F6-7BED-7C7A-C6B7-4D7CEC437C92}"/>
              </a:ext>
            </a:extLst>
          </p:cNvPr>
          <p:cNvSpPr/>
          <p:nvPr/>
        </p:nvSpPr>
        <p:spPr>
          <a:xfrm>
            <a:off x="2130173" y="3754022"/>
            <a:ext cx="685897" cy="648335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信息摘要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7EA7FB82-42A8-FA51-A358-10F7FB3E0B0D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1502730" y="4078190"/>
            <a:ext cx="627443" cy="789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27E151D5-DC93-1FBA-46E3-8747CD2C90BF}"/>
              </a:ext>
            </a:extLst>
          </p:cNvPr>
          <p:cNvSpPr txBox="1"/>
          <p:nvPr/>
        </p:nvSpPr>
        <p:spPr>
          <a:xfrm>
            <a:off x="1514708" y="3463861"/>
            <a:ext cx="627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摘要算法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1CBF5FA-9F47-52F1-D156-A2A3E61558B8}"/>
              </a:ext>
            </a:extLst>
          </p:cNvPr>
          <p:cNvSpPr txBox="1"/>
          <p:nvPr/>
        </p:nvSpPr>
        <p:spPr>
          <a:xfrm>
            <a:off x="1514708" y="4190470"/>
            <a:ext cx="6274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SHA</a:t>
            </a:r>
            <a:endParaRPr lang="zh-CN" altLang="en-US" sz="1600" b="1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8302CF7-397C-824E-CEFD-F296021D8C2A}"/>
              </a:ext>
            </a:extLst>
          </p:cNvPr>
          <p:cNvSpPr/>
          <p:nvPr/>
        </p:nvSpPr>
        <p:spPr>
          <a:xfrm>
            <a:off x="3490934" y="3863166"/>
            <a:ext cx="1004207" cy="42046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数字签名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B2D5EDF-5B6C-582D-71E0-30427E33A400}"/>
              </a:ext>
            </a:extLst>
          </p:cNvPr>
          <p:cNvSpPr txBox="1"/>
          <p:nvPr/>
        </p:nvSpPr>
        <p:spPr>
          <a:xfrm>
            <a:off x="2751141" y="3414190"/>
            <a:ext cx="815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/>
              <a:t>发送方私钥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D4647A51-9408-61B3-92F7-598E289DD643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 flipV="1">
            <a:off x="2816070" y="4073397"/>
            <a:ext cx="674864" cy="47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C3503D22-4F3E-6EBA-6932-9731C18B4B90}"/>
              </a:ext>
            </a:extLst>
          </p:cNvPr>
          <p:cNvSpPr/>
          <p:nvPr/>
        </p:nvSpPr>
        <p:spPr>
          <a:xfrm>
            <a:off x="5797989" y="3756248"/>
            <a:ext cx="1433978" cy="2042594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8C4D58B4-A524-6215-442C-444D4B0A2784}"/>
              </a:ext>
            </a:extLst>
          </p:cNvPr>
          <p:cNvSpPr/>
          <p:nvPr/>
        </p:nvSpPr>
        <p:spPr>
          <a:xfrm>
            <a:off x="3422349" y="4447941"/>
            <a:ext cx="1149651" cy="124444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原始数据</a:t>
            </a:r>
          </a:p>
        </p:txBody>
      </p:sp>
      <p:sp>
        <p:nvSpPr>
          <p:cNvPr id="44" name="箭头: 右 43">
            <a:extLst>
              <a:ext uri="{FF2B5EF4-FFF2-40B4-BE49-F238E27FC236}">
                <a16:creationId xmlns:a16="http://schemas.microsoft.com/office/drawing/2014/main" id="{6213BFF9-1317-09DA-2349-4EBE01142892}"/>
              </a:ext>
            </a:extLst>
          </p:cNvPr>
          <p:cNvSpPr/>
          <p:nvPr/>
        </p:nvSpPr>
        <p:spPr>
          <a:xfrm>
            <a:off x="4698300" y="4558989"/>
            <a:ext cx="927991" cy="298634"/>
          </a:xfrm>
          <a:prstGeom prst="rightArrow">
            <a:avLst>
              <a:gd name="adj1" fmla="val 50000"/>
              <a:gd name="adj2" fmla="val 96476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FD7562A8-1095-D57B-871A-B72E3E6B8455}"/>
              </a:ext>
            </a:extLst>
          </p:cNvPr>
          <p:cNvSpPr/>
          <p:nvPr/>
        </p:nvSpPr>
        <p:spPr>
          <a:xfrm>
            <a:off x="6028472" y="3863166"/>
            <a:ext cx="1004207" cy="42046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数字签名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090FD9B6-5660-058F-17F6-67C38371F6F2}"/>
              </a:ext>
            </a:extLst>
          </p:cNvPr>
          <p:cNvSpPr/>
          <p:nvPr/>
        </p:nvSpPr>
        <p:spPr>
          <a:xfrm>
            <a:off x="5959887" y="4447941"/>
            <a:ext cx="1149651" cy="124444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原始数据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ED00CD24-501F-76A2-759C-AA0824856BF2}"/>
              </a:ext>
            </a:extLst>
          </p:cNvPr>
          <p:cNvSpPr/>
          <p:nvPr/>
        </p:nvSpPr>
        <p:spPr>
          <a:xfrm>
            <a:off x="7862029" y="3749228"/>
            <a:ext cx="685897" cy="648335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信息摘要</a:t>
            </a: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E7503B0-D070-906E-A55A-C4EC45D6F8FC}"/>
              </a:ext>
            </a:extLst>
          </p:cNvPr>
          <p:cNvCxnSpPr>
            <a:stCxn id="45" idx="3"/>
            <a:endCxn id="47" idx="1"/>
          </p:cNvCxnSpPr>
          <p:nvPr/>
        </p:nvCxnSpPr>
        <p:spPr>
          <a:xfrm flipV="1">
            <a:off x="7032679" y="4073396"/>
            <a:ext cx="829350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C690452A-411F-0070-7F04-2A68FCE4094F}"/>
              </a:ext>
            </a:extLst>
          </p:cNvPr>
          <p:cNvSpPr/>
          <p:nvPr/>
        </p:nvSpPr>
        <p:spPr>
          <a:xfrm>
            <a:off x="7862029" y="4745995"/>
            <a:ext cx="685897" cy="648335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信息摘要</a:t>
            </a:r>
          </a:p>
        </p:txBody>
      </p: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74DC4F68-F1D5-300C-8622-086E68B27E7C}"/>
              </a:ext>
            </a:extLst>
          </p:cNvPr>
          <p:cNvCxnSpPr>
            <a:stCxn id="46" idx="3"/>
            <a:endCxn id="52" idx="1"/>
          </p:cNvCxnSpPr>
          <p:nvPr/>
        </p:nvCxnSpPr>
        <p:spPr>
          <a:xfrm flipV="1">
            <a:off x="7109538" y="5070163"/>
            <a:ext cx="75249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8EBBE6A0-6DE1-DE73-FD86-D2D2D8B6436C}"/>
              </a:ext>
            </a:extLst>
          </p:cNvPr>
          <p:cNvSpPr txBox="1"/>
          <p:nvPr/>
        </p:nvSpPr>
        <p:spPr>
          <a:xfrm>
            <a:off x="7216056" y="5113526"/>
            <a:ext cx="627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摘要算法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23F9C555-D5AA-047F-8959-588A323393C8}"/>
              </a:ext>
            </a:extLst>
          </p:cNvPr>
          <p:cNvSpPr txBox="1"/>
          <p:nvPr/>
        </p:nvSpPr>
        <p:spPr>
          <a:xfrm>
            <a:off x="7077968" y="3388855"/>
            <a:ext cx="815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/>
              <a:t>发送方公钥</a:t>
            </a:r>
          </a:p>
        </p:txBody>
      </p:sp>
      <p:sp>
        <p:nvSpPr>
          <p:cNvPr id="57" name="等号 56">
            <a:extLst>
              <a:ext uri="{FF2B5EF4-FFF2-40B4-BE49-F238E27FC236}">
                <a16:creationId xmlns:a16="http://schemas.microsoft.com/office/drawing/2014/main" id="{918201A0-3A0B-A209-EF4C-3C803340533D}"/>
              </a:ext>
            </a:extLst>
          </p:cNvPr>
          <p:cNvSpPr/>
          <p:nvPr/>
        </p:nvSpPr>
        <p:spPr>
          <a:xfrm rot="16200000">
            <a:off x="8018311" y="4448642"/>
            <a:ext cx="373333" cy="246274"/>
          </a:xfrm>
          <a:prstGeom prst="mathEqual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C22E1E54-2A65-C0E8-0756-E9B5326786DD}"/>
              </a:ext>
            </a:extLst>
          </p:cNvPr>
          <p:cNvSpPr txBox="1"/>
          <p:nvPr/>
        </p:nvSpPr>
        <p:spPr>
          <a:xfrm>
            <a:off x="8381856" y="4407441"/>
            <a:ext cx="275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/>
              <a:t>？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37CD9EE8-B23D-866F-83F1-0E1F72123C98}"/>
              </a:ext>
            </a:extLst>
          </p:cNvPr>
          <p:cNvSpPr txBox="1"/>
          <p:nvPr/>
        </p:nvSpPr>
        <p:spPr>
          <a:xfrm>
            <a:off x="4607508" y="4190470"/>
            <a:ext cx="11336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/>
              <a:t>网络传输</a:t>
            </a:r>
          </a:p>
        </p:txBody>
      </p:sp>
    </p:spTree>
    <p:extLst>
      <p:ext uri="{BB962C8B-B14F-4D97-AF65-F5344CB8AC3E}">
        <p14:creationId xmlns:p14="http://schemas.microsoft.com/office/powerpoint/2010/main" val="3886290663"/>
      </p:ext>
    </p:extLst>
  </p:cSld>
  <p:clrMapOvr>
    <a:masterClrMapping/>
  </p:clrMapOvr>
  <p:transition>
    <p:split orient="vert"/>
  </p:transition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D892F2-0659-B626-61C1-17D6831D5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数据安全传输案例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5588379-2125-8485-F58F-0569F0E33037}"/>
              </a:ext>
            </a:extLst>
          </p:cNvPr>
          <p:cNvSpPr/>
          <p:nvPr/>
        </p:nvSpPr>
        <p:spPr>
          <a:xfrm>
            <a:off x="1343025" y="2583996"/>
            <a:ext cx="808264" cy="26125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原始信息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E8DBB3E-6C25-6D7A-E3B8-615644C15936}"/>
              </a:ext>
            </a:extLst>
          </p:cNvPr>
          <p:cNvSpPr/>
          <p:nvPr/>
        </p:nvSpPr>
        <p:spPr>
          <a:xfrm>
            <a:off x="1200151" y="3133471"/>
            <a:ext cx="951138" cy="2612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Alice</a:t>
            </a:r>
            <a:r>
              <a:rPr lang="zh-CN" altLang="en-US" sz="1200" b="1" dirty="0">
                <a:solidFill>
                  <a:schemeClr val="tx1"/>
                </a:solidFill>
              </a:rPr>
              <a:t>的证书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6B05DE-97CC-967C-F5E0-49E772821469}"/>
              </a:ext>
            </a:extLst>
          </p:cNvPr>
          <p:cNvSpPr/>
          <p:nvPr/>
        </p:nvSpPr>
        <p:spPr>
          <a:xfrm>
            <a:off x="1343025" y="3682946"/>
            <a:ext cx="808264" cy="261257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数字签名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9A8F5AF-883D-C658-7648-917807492BCB}"/>
              </a:ext>
            </a:extLst>
          </p:cNvPr>
          <p:cNvSpPr/>
          <p:nvPr/>
        </p:nvSpPr>
        <p:spPr>
          <a:xfrm>
            <a:off x="744309" y="3430279"/>
            <a:ext cx="272145" cy="76659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信息摘要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EE06E50-9617-9C12-BC92-418287F0F667}"/>
              </a:ext>
            </a:extLst>
          </p:cNvPr>
          <p:cNvSpPr/>
          <p:nvPr/>
        </p:nvSpPr>
        <p:spPr>
          <a:xfrm>
            <a:off x="150585" y="3430279"/>
            <a:ext cx="286959" cy="76659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原始信息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8E583A2-3316-5B19-C88D-2F9E56888CD1}"/>
              </a:ext>
            </a:extLst>
          </p:cNvPr>
          <p:cNvSpPr/>
          <p:nvPr/>
        </p:nvSpPr>
        <p:spPr>
          <a:xfrm>
            <a:off x="2877911" y="2890158"/>
            <a:ext cx="1020536" cy="7551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密文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A334D4B-CB8B-077C-9705-1107AD23E434}"/>
              </a:ext>
            </a:extLst>
          </p:cNvPr>
          <p:cNvSpPr/>
          <p:nvPr/>
        </p:nvSpPr>
        <p:spPr>
          <a:xfrm>
            <a:off x="1102179" y="2461533"/>
            <a:ext cx="1143000" cy="161244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9E194C4B-8688-95DA-9E92-8B1DF1979CDD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2245179" y="3267756"/>
            <a:ext cx="63273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EF29A44-E6CD-F846-C408-8326957B9768}"/>
              </a:ext>
            </a:extLst>
          </p:cNvPr>
          <p:cNvCxnSpPr>
            <a:stCxn id="8" idx="3"/>
            <a:endCxn id="7" idx="1"/>
          </p:cNvCxnSpPr>
          <p:nvPr/>
        </p:nvCxnSpPr>
        <p:spPr>
          <a:xfrm>
            <a:off x="437544" y="3813574"/>
            <a:ext cx="30676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B5C5DB1-9700-FAE0-2EB0-197F0D070947}"/>
              </a:ext>
            </a:extLst>
          </p:cNvPr>
          <p:cNvCxnSpPr>
            <a:stCxn id="7" idx="3"/>
            <a:endCxn id="6" idx="1"/>
          </p:cNvCxnSpPr>
          <p:nvPr/>
        </p:nvCxnSpPr>
        <p:spPr>
          <a:xfrm>
            <a:off x="1016454" y="3813574"/>
            <a:ext cx="326571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2E3E7AF3-1DA3-5B0F-BC1B-83C4755C0C08}"/>
              </a:ext>
            </a:extLst>
          </p:cNvPr>
          <p:cNvSpPr/>
          <p:nvPr/>
        </p:nvSpPr>
        <p:spPr>
          <a:xfrm>
            <a:off x="1325677" y="4297478"/>
            <a:ext cx="825612" cy="26125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公共密钥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10926EE-0E08-CA3A-FB99-B532231A9839}"/>
              </a:ext>
            </a:extLst>
          </p:cNvPr>
          <p:cNvSpPr/>
          <p:nvPr/>
        </p:nvSpPr>
        <p:spPr>
          <a:xfrm>
            <a:off x="3090183" y="4297478"/>
            <a:ext cx="808264" cy="261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密钥信封</a:t>
            </a:r>
          </a:p>
        </p:txBody>
      </p:sp>
      <p:cxnSp>
        <p:nvCxnSpPr>
          <p:cNvPr id="29" name="连接符: 肘形 28">
            <a:extLst>
              <a:ext uri="{FF2B5EF4-FFF2-40B4-BE49-F238E27FC236}">
                <a16:creationId xmlns:a16="http://schemas.microsoft.com/office/drawing/2014/main" id="{02B6D1FC-16F3-8DFC-DC28-EE41C6F223E1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2151289" y="3264099"/>
            <a:ext cx="504901" cy="1164008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B148AF2A-BFF1-1CD5-348A-FCE00F25BE32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>
            <a:off x="2151289" y="4428107"/>
            <a:ext cx="938894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33116A34-19F0-87EF-12B3-EADEE47F774E}"/>
              </a:ext>
            </a:extLst>
          </p:cNvPr>
          <p:cNvSpPr txBox="1"/>
          <p:nvPr/>
        </p:nvSpPr>
        <p:spPr>
          <a:xfrm>
            <a:off x="2221706" y="3436828"/>
            <a:ext cx="4878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使用对称加密算法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0C987823-C637-8C56-17DF-231A4CFBEA03}"/>
              </a:ext>
            </a:extLst>
          </p:cNvPr>
          <p:cNvSpPr txBox="1"/>
          <p:nvPr/>
        </p:nvSpPr>
        <p:spPr>
          <a:xfrm>
            <a:off x="2126284" y="4625899"/>
            <a:ext cx="988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使用</a:t>
            </a:r>
            <a:r>
              <a:rPr lang="en-US" altLang="zh-CN" sz="1200" b="1" dirty="0"/>
              <a:t>Bob</a:t>
            </a:r>
            <a:r>
              <a:rPr lang="zh-CN" altLang="en-US" sz="1200" b="1" dirty="0"/>
              <a:t>的公钥加密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502FBCE5-CF1E-EEE1-D8D8-F56BB156AF93}"/>
              </a:ext>
            </a:extLst>
          </p:cNvPr>
          <p:cNvSpPr/>
          <p:nvPr/>
        </p:nvSpPr>
        <p:spPr>
          <a:xfrm>
            <a:off x="4860322" y="2890989"/>
            <a:ext cx="1020536" cy="7551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密文</a:t>
            </a: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8DFE557-EE3C-7375-C801-EE6B43F9A2BF}"/>
              </a:ext>
            </a:extLst>
          </p:cNvPr>
          <p:cNvSpPr/>
          <p:nvPr/>
        </p:nvSpPr>
        <p:spPr>
          <a:xfrm>
            <a:off x="5072594" y="4298309"/>
            <a:ext cx="808264" cy="26125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密钥信封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FF5AF3FA-7288-2A43-589B-37E613C10D30}"/>
              </a:ext>
            </a:extLst>
          </p:cNvPr>
          <p:cNvSpPr/>
          <p:nvPr/>
        </p:nvSpPr>
        <p:spPr>
          <a:xfrm>
            <a:off x="2779940" y="2784022"/>
            <a:ext cx="1224643" cy="185735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C7FCD733-1E98-A091-3662-4A03C4C4A5F6}"/>
              </a:ext>
            </a:extLst>
          </p:cNvPr>
          <p:cNvSpPr/>
          <p:nvPr/>
        </p:nvSpPr>
        <p:spPr>
          <a:xfrm>
            <a:off x="4758268" y="2784853"/>
            <a:ext cx="1224643" cy="1857358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3273ED98-8943-2808-0D85-1973E6D1DC34}"/>
              </a:ext>
            </a:extLst>
          </p:cNvPr>
          <p:cNvCxnSpPr>
            <a:stCxn id="41" idx="3"/>
            <a:endCxn id="43" idx="1"/>
          </p:cNvCxnSpPr>
          <p:nvPr/>
        </p:nvCxnSpPr>
        <p:spPr>
          <a:xfrm>
            <a:off x="4004583" y="3712701"/>
            <a:ext cx="753685" cy="8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A9E3646D-D6A4-0A6E-2C94-18EF27E0FB4D}"/>
              </a:ext>
            </a:extLst>
          </p:cNvPr>
          <p:cNvSpPr txBox="1"/>
          <p:nvPr/>
        </p:nvSpPr>
        <p:spPr>
          <a:xfrm>
            <a:off x="3979978" y="3770151"/>
            <a:ext cx="8028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网络传输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14ABE486-D276-927F-D053-AFF618D271BD}"/>
              </a:ext>
            </a:extLst>
          </p:cNvPr>
          <p:cNvSpPr txBox="1"/>
          <p:nvPr/>
        </p:nvSpPr>
        <p:spPr>
          <a:xfrm>
            <a:off x="1325677" y="1703640"/>
            <a:ext cx="1195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发送方</a:t>
            </a:r>
            <a:r>
              <a:rPr lang="en-US" altLang="zh-CN" sz="1200" b="1" dirty="0"/>
              <a:t>Alice</a:t>
            </a:r>
            <a:endParaRPr lang="zh-CN" altLang="en-US" sz="1200" b="1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37160815-27F6-B117-1D87-352D8DEE6BC5}"/>
              </a:ext>
            </a:extLst>
          </p:cNvPr>
          <p:cNvSpPr txBox="1"/>
          <p:nvPr/>
        </p:nvSpPr>
        <p:spPr>
          <a:xfrm>
            <a:off x="6163400" y="1703640"/>
            <a:ext cx="10510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接收方</a:t>
            </a:r>
            <a:r>
              <a:rPr lang="en-US" altLang="zh-CN" sz="1200" b="1" dirty="0"/>
              <a:t>Bob</a:t>
            </a:r>
            <a:endParaRPr lang="zh-CN" altLang="en-US" sz="1200" b="1" dirty="0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2F15759C-EFCF-EC3A-F545-9B53622FCF67}"/>
              </a:ext>
            </a:extLst>
          </p:cNvPr>
          <p:cNvSpPr/>
          <p:nvPr/>
        </p:nvSpPr>
        <p:spPr>
          <a:xfrm>
            <a:off x="6424785" y="4294731"/>
            <a:ext cx="825612" cy="26125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公共密钥</a:t>
            </a: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7A4ED72E-44B4-DD4E-521E-CEE781A1D11A}"/>
              </a:ext>
            </a:extLst>
          </p:cNvPr>
          <p:cNvCxnSpPr>
            <a:stCxn id="40" idx="3"/>
            <a:endCxn id="49" idx="1"/>
          </p:cNvCxnSpPr>
          <p:nvPr/>
        </p:nvCxnSpPr>
        <p:spPr>
          <a:xfrm flipV="1">
            <a:off x="5880858" y="4425360"/>
            <a:ext cx="543927" cy="357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13A8670B-4E81-42EB-BFF1-935821B20E62}"/>
              </a:ext>
            </a:extLst>
          </p:cNvPr>
          <p:cNvSpPr txBox="1"/>
          <p:nvPr/>
        </p:nvSpPr>
        <p:spPr>
          <a:xfrm>
            <a:off x="5793100" y="4625898"/>
            <a:ext cx="988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使用</a:t>
            </a:r>
            <a:r>
              <a:rPr lang="en-US" altLang="zh-CN" sz="1200" b="1" dirty="0"/>
              <a:t>Bob</a:t>
            </a:r>
            <a:r>
              <a:rPr lang="zh-CN" altLang="en-US" sz="1200" b="1" dirty="0"/>
              <a:t>的私钥解密</a:t>
            </a: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A6D1DAF6-2920-4A68-DFBD-27F7C5B9F476}"/>
              </a:ext>
            </a:extLst>
          </p:cNvPr>
          <p:cNvSpPr/>
          <p:nvPr/>
        </p:nvSpPr>
        <p:spPr>
          <a:xfrm>
            <a:off x="7115724" y="2583996"/>
            <a:ext cx="808264" cy="26125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原始信息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188AD757-6113-9180-4828-9EC9139F0682}"/>
              </a:ext>
            </a:extLst>
          </p:cNvPr>
          <p:cNvSpPr/>
          <p:nvPr/>
        </p:nvSpPr>
        <p:spPr>
          <a:xfrm>
            <a:off x="6972850" y="3133471"/>
            <a:ext cx="951138" cy="26125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Alice</a:t>
            </a:r>
            <a:r>
              <a:rPr lang="zh-CN" altLang="en-US" sz="1200" b="1" dirty="0">
                <a:solidFill>
                  <a:schemeClr val="tx1"/>
                </a:solidFill>
              </a:rPr>
              <a:t>的证书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9734C31C-B08B-A512-AC86-C558227FB9E2}"/>
              </a:ext>
            </a:extLst>
          </p:cNvPr>
          <p:cNvSpPr/>
          <p:nvPr/>
        </p:nvSpPr>
        <p:spPr>
          <a:xfrm>
            <a:off x="7115724" y="3682946"/>
            <a:ext cx="808264" cy="261257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数字签名</a:t>
            </a: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FD3E38A8-6BCC-60AE-5C9C-FFCF1AD68098}"/>
              </a:ext>
            </a:extLst>
          </p:cNvPr>
          <p:cNvSpPr/>
          <p:nvPr/>
        </p:nvSpPr>
        <p:spPr>
          <a:xfrm>
            <a:off x="6874878" y="2461533"/>
            <a:ext cx="1143000" cy="161244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96878311-A382-8E9E-A2F0-B7E29491868E}"/>
              </a:ext>
            </a:extLst>
          </p:cNvPr>
          <p:cNvCxnSpPr>
            <a:stCxn id="39" idx="3"/>
            <a:endCxn id="61" idx="1"/>
          </p:cNvCxnSpPr>
          <p:nvPr/>
        </p:nvCxnSpPr>
        <p:spPr>
          <a:xfrm flipV="1">
            <a:off x="5880858" y="3267756"/>
            <a:ext cx="994020" cy="8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D3BE0AF6-5F65-D319-3172-95B538732D28}"/>
              </a:ext>
            </a:extLst>
          </p:cNvPr>
          <p:cNvCxnSpPr/>
          <p:nvPr/>
        </p:nvCxnSpPr>
        <p:spPr>
          <a:xfrm flipV="1">
            <a:off x="6613072" y="3264099"/>
            <a:ext cx="0" cy="103063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DF438DFB-EC38-B962-B92C-170981FA04D1}"/>
              </a:ext>
            </a:extLst>
          </p:cNvPr>
          <p:cNvSpPr txBox="1"/>
          <p:nvPr/>
        </p:nvSpPr>
        <p:spPr>
          <a:xfrm>
            <a:off x="6024962" y="2962375"/>
            <a:ext cx="796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解开密文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A4CBA48-FC86-B3E9-E441-0267024B2AFC}"/>
              </a:ext>
            </a:extLst>
          </p:cNvPr>
          <p:cNvSpPr/>
          <p:nvPr/>
        </p:nvSpPr>
        <p:spPr>
          <a:xfrm>
            <a:off x="7360927" y="4925278"/>
            <a:ext cx="317858" cy="806051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信息摘要</a:t>
            </a: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42595058-23D1-118E-C1CB-80F5CABCBB13}"/>
              </a:ext>
            </a:extLst>
          </p:cNvPr>
          <p:cNvCxnSpPr>
            <a:cxnSpLocks/>
            <a:stCxn id="60" idx="2"/>
            <a:endCxn id="69" idx="0"/>
          </p:cNvCxnSpPr>
          <p:nvPr/>
        </p:nvCxnSpPr>
        <p:spPr>
          <a:xfrm>
            <a:off x="7519856" y="3944203"/>
            <a:ext cx="0" cy="9810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矩形 80">
            <a:extLst>
              <a:ext uri="{FF2B5EF4-FFF2-40B4-BE49-F238E27FC236}">
                <a16:creationId xmlns:a16="http://schemas.microsoft.com/office/drawing/2014/main" id="{336FF4B6-59C7-D7A5-F5CE-9F1B72AC2E6F}"/>
              </a:ext>
            </a:extLst>
          </p:cNvPr>
          <p:cNvSpPr/>
          <p:nvPr/>
        </p:nvSpPr>
        <p:spPr>
          <a:xfrm>
            <a:off x="7843363" y="4301406"/>
            <a:ext cx="642943" cy="4445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Alice</a:t>
            </a:r>
            <a:r>
              <a:rPr lang="zh-CN" altLang="en-US" sz="1200" b="1" dirty="0">
                <a:solidFill>
                  <a:schemeClr val="tx1"/>
                </a:solidFill>
              </a:rPr>
              <a:t>的公钥</a:t>
            </a:r>
          </a:p>
        </p:txBody>
      </p:sp>
      <p:cxnSp>
        <p:nvCxnSpPr>
          <p:cNvPr id="91" name="连接符: 肘形 90">
            <a:extLst>
              <a:ext uri="{FF2B5EF4-FFF2-40B4-BE49-F238E27FC236}">
                <a16:creationId xmlns:a16="http://schemas.microsoft.com/office/drawing/2014/main" id="{B3083E5E-889D-8878-6852-5E47FE730B6E}"/>
              </a:ext>
            </a:extLst>
          </p:cNvPr>
          <p:cNvCxnSpPr>
            <a:cxnSpLocks/>
            <a:stCxn id="59" idx="3"/>
            <a:endCxn id="81" idx="0"/>
          </p:cNvCxnSpPr>
          <p:nvPr/>
        </p:nvCxnSpPr>
        <p:spPr>
          <a:xfrm>
            <a:off x="7923988" y="3264100"/>
            <a:ext cx="240847" cy="1037306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D1748920-B5F0-BBD4-AB26-2F18A037E957}"/>
              </a:ext>
            </a:extLst>
          </p:cNvPr>
          <p:cNvCxnSpPr>
            <a:stCxn id="81" idx="1"/>
          </p:cNvCxnSpPr>
          <p:nvPr/>
        </p:nvCxnSpPr>
        <p:spPr>
          <a:xfrm flipH="1" flipV="1">
            <a:off x="7519856" y="4523661"/>
            <a:ext cx="323507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文本框 94">
            <a:extLst>
              <a:ext uri="{FF2B5EF4-FFF2-40B4-BE49-F238E27FC236}">
                <a16:creationId xmlns:a16="http://schemas.microsoft.com/office/drawing/2014/main" id="{682A8C5A-A1C2-000C-50DD-57A5673D3747}"/>
              </a:ext>
            </a:extLst>
          </p:cNvPr>
          <p:cNvSpPr txBox="1"/>
          <p:nvPr/>
        </p:nvSpPr>
        <p:spPr>
          <a:xfrm>
            <a:off x="8121615" y="3552773"/>
            <a:ext cx="27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提取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16F34731-00A7-243A-4F06-1BDCE0993EFA}"/>
              </a:ext>
            </a:extLst>
          </p:cNvPr>
          <p:cNvSpPr txBox="1"/>
          <p:nvPr/>
        </p:nvSpPr>
        <p:spPr>
          <a:xfrm>
            <a:off x="7239335" y="4288358"/>
            <a:ext cx="272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解密</a:t>
            </a: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DEAC4DAA-3FB6-8F0A-92C3-B761683464B3}"/>
              </a:ext>
            </a:extLst>
          </p:cNvPr>
          <p:cNvSpPr/>
          <p:nvPr/>
        </p:nvSpPr>
        <p:spPr>
          <a:xfrm>
            <a:off x="8664491" y="4925277"/>
            <a:ext cx="317858" cy="806051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b="1" dirty="0">
                <a:solidFill>
                  <a:schemeClr val="tx1"/>
                </a:solidFill>
              </a:rPr>
              <a:t>信息摘要</a:t>
            </a:r>
          </a:p>
        </p:txBody>
      </p:sp>
      <p:cxnSp>
        <p:nvCxnSpPr>
          <p:cNvPr id="100" name="连接符: 肘形 99">
            <a:extLst>
              <a:ext uri="{FF2B5EF4-FFF2-40B4-BE49-F238E27FC236}">
                <a16:creationId xmlns:a16="http://schemas.microsoft.com/office/drawing/2014/main" id="{289468EA-C160-71B3-B2C5-CFC9FAF3C2EF}"/>
              </a:ext>
            </a:extLst>
          </p:cNvPr>
          <p:cNvCxnSpPr>
            <a:cxnSpLocks/>
            <a:stCxn id="58" idx="3"/>
            <a:endCxn id="98" idx="0"/>
          </p:cNvCxnSpPr>
          <p:nvPr/>
        </p:nvCxnSpPr>
        <p:spPr>
          <a:xfrm>
            <a:off x="7923988" y="2714625"/>
            <a:ext cx="899432" cy="2210652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文本框 101">
            <a:extLst>
              <a:ext uri="{FF2B5EF4-FFF2-40B4-BE49-F238E27FC236}">
                <a16:creationId xmlns:a16="http://schemas.microsoft.com/office/drawing/2014/main" id="{7F3535EB-663F-7AFC-2A53-244FAF12625A}"/>
              </a:ext>
            </a:extLst>
          </p:cNvPr>
          <p:cNvSpPr txBox="1"/>
          <p:nvPr/>
        </p:nvSpPr>
        <p:spPr>
          <a:xfrm>
            <a:off x="412584" y="3915199"/>
            <a:ext cx="369332" cy="54679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200" b="1" dirty="0"/>
              <a:t>SHA</a:t>
            </a:r>
            <a:endParaRPr lang="zh-CN" altLang="en-US" sz="1200" b="1" dirty="0"/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F0BF4AFA-EFED-6795-7BBA-D9C0AEBC11F6}"/>
              </a:ext>
            </a:extLst>
          </p:cNvPr>
          <p:cNvSpPr txBox="1"/>
          <p:nvPr/>
        </p:nvSpPr>
        <p:spPr>
          <a:xfrm>
            <a:off x="1016117" y="3844773"/>
            <a:ext cx="369332" cy="87725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zh-CN" sz="1200" b="1" dirty="0"/>
              <a:t>Alice</a:t>
            </a:r>
            <a:r>
              <a:rPr lang="zh-CN" altLang="en-US" sz="1200" b="1" dirty="0"/>
              <a:t>私钥</a:t>
            </a:r>
          </a:p>
        </p:txBody>
      </p:sp>
      <p:sp>
        <p:nvSpPr>
          <p:cNvPr id="104" name="等号 103">
            <a:extLst>
              <a:ext uri="{FF2B5EF4-FFF2-40B4-BE49-F238E27FC236}">
                <a16:creationId xmlns:a16="http://schemas.microsoft.com/office/drawing/2014/main" id="{E18098A6-34FC-6C82-A6E6-008EE2383A88}"/>
              </a:ext>
            </a:extLst>
          </p:cNvPr>
          <p:cNvSpPr/>
          <p:nvPr/>
        </p:nvSpPr>
        <p:spPr>
          <a:xfrm>
            <a:off x="7984672" y="5208815"/>
            <a:ext cx="379639" cy="265937"/>
          </a:xfrm>
          <a:prstGeom prst="mathEqual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7BF29ED7-EED9-B712-BB6E-2C6FA1B75B2B}"/>
              </a:ext>
            </a:extLst>
          </p:cNvPr>
          <p:cNvSpPr txBox="1"/>
          <p:nvPr/>
        </p:nvSpPr>
        <p:spPr>
          <a:xfrm>
            <a:off x="8505794" y="3582226"/>
            <a:ext cx="369332" cy="46269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200" b="1" dirty="0"/>
              <a:t>SHA</a:t>
            </a:r>
            <a:endParaRPr lang="zh-CN" altLang="en-US" sz="1200" b="1" dirty="0"/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0CC7AD4F-316E-0183-3258-EF3CDA02BB7A}"/>
              </a:ext>
            </a:extLst>
          </p:cNvPr>
          <p:cNvSpPr txBox="1"/>
          <p:nvPr/>
        </p:nvSpPr>
        <p:spPr>
          <a:xfrm>
            <a:off x="8079705" y="4970277"/>
            <a:ext cx="275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201676026"/>
      </p:ext>
    </p:extLst>
  </p:cSld>
  <p:clrMapOvr>
    <a:masterClrMapping/>
  </p:clrMapOvr>
  <p:transition>
    <p:split orient="vert"/>
  </p:transition>
</p:sld>
</file>

<file path=ppt/theme/theme1.xml><?xml version="1.0" encoding="utf-8"?>
<a:theme xmlns:a="http://schemas.openxmlformats.org/drawingml/2006/main" name="1_Office 主题">
  <a:themeElements>
    <a:clrScheme name="主题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70C0"/>
      </a:accent1>
      <a:accent2>
        <a:srgbClr val="C0000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PresentationLoad</Template>
  <TotalTime>44326</TotalTime>
  <Words>6899</Words>
  <Application>Microsoft Office PowerPoint</Application>
  <PresentationFormat>全屏显示(4:3)</PresentationFormat>
  <Paragraphs>1316</Paragraphs>
  <Slides>103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103</vt:i4>
      </vt:variant>
    </vt:vector>
  </HeadingPairs>
  <TitlesOfParts>
    <vt:vector size="114" baseType="lpstr">
      <vt:lpstr>GB2312</vt:lpstr>
      <vt:lpstr>黑体</vt:lpstr>
      <vt:lpstr>宋体</vt:lpstr>
      <vt:lpstr>微软雅黑</vt:lpstr>
      <vt:lpstr>Agency FB</vt:lpstr>
      <vt:lpstr>Arial</vt:lpstr>
      <vt:lpstr>Calibri</vt:lpstr>
      <vt:lpstr>Times New Roman</vt:lpstr>
      <vt:lpstr>Wingdings</vt:lpstr>
      <vt:lpstr>Wingdings 2</vt:lpstr>
      <vt:lpstr>1_Office 主题</vt:lpstr>
      <vt:lpstr>网络空间实战攻防能力训练</vt:lpstr>
      <vt:lpstr>第二章 网络协议与网络攻击</vt:lpstr>
      <vt:lpstr>第二章：网络协议与网络攻击</vt:lpstr>
      <vt:lpstr>第二章：网络协议与网络攻击</vt:lpstr>
      <vt:lpstr>网络协议与网络攻击</vt:lpstr>
      <vt:lpstr>ARP协议与ARP欺骗</vt:lpstr>
      <vt:lpstr>ARP协议与ARP欺骗</vt:lpstr>
      <vt:lpstr>ARP协议与ARP欺骗</vt:lpstr>
      <vt:lpstr>ARP协议与ARP欺骗</vt:lpstr>
      <vt:lpstr>ARP协议与ARP欺骗</vt:lpstr>
      <vt:lpstr>ARP协议与ARP欺骗</vt:lpstr>
      <vt:lpstr>ARP协议与ARP欺骗</vt:lpstr>
      <vt:lpstr>ARP协议与ARP欺骗</vt:lpstr>
      <vt:lpstr>ARP协议与ARP欺骗</vt:lpstr>
      <vt:lpstr>ARP协议与ARP欺骗</vt:lpstr>
      <vt:lpstr>ARP协议与ARP欺骗</vt:lpstr>
      <vt:lpstr>ARP协议与ARP欺骗</vt:lpstr>
      <vt:lpstr>网络协议与网络攻击</vt:lpstr>
      <vt:lpstr>ICMP协议与ICMP重定向攻击</vt:lpstr>
      <vt:lpstr>ICMP协议与ICMP重定向攻击</vt:lpstr>
      <vt:lpstr>ICMP协议与ICMP重定向攻击</vt:lpstr>
      <vt:lpstr>ICMP协议与ICMP重定向攻击</vt:lpstr>
      <vt:lpstr>ICMP协议与ICMP重定向攻击</vt:lpstr>
      <vt:lpstr>PowerPoint 演示文稿</vt:lpstr>
      <vt:lpstr>ICMP协议与ICMP重定向攻击</vt:lpstr>
      <vt:lpstr>ICMP协议与ICMP重定向攻击</vt:lpstr>
      <vt:lpstr>ICMP协议与ICMP重定向攻击</vt:lpstr>
      <vt:lpstr>ICMP协议与ICMP重定向攻击</vt:lpstr>
      <vt:lpstr>ICMP协议与ICMP重定向攻击</vt:lpstr>
      <vt:lpstr>ICMP协议与ICMP重定向攻击</vt:lpstr>
      <vt:lpstr>网络协议与网络攻击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TCP协议与SYN Flood攻击</vt:lpstr>
      <vt:lpstr>网络协议与网络攻击</vt:lpstr>
      <vt:lpstr>UDP协议与UDP Flood攻击</vt:lpstr>
      <vt:lpstr>UDP协议与UDP Flood攻击</vt:lpstr>
      <vt:lpstr>UDP协议与UDP Flood攻击</vt:lpstr>
      <vt:lpstr>UDP协议与UDP Flood攻击</vt:lpstr>
      <vt:lpstr>UDP协议与UDP Flood攻击</vt:lpstr>
      <vt:lpstr>UDP协议与UDP Flood攻击</vt:lpstr>
      <vt:lpstr>网络协议与网络攻击</vt:lpstr>
      <vt:lpstr>DHCP协议与DHCP欺骗</vt:lpstr>
      <vt:lpstr>DHCP协议与DHCP欺骗</vt:lpstr>
      <vt:lpstr>DHCP协议与DHCP欺骗</vt:lpstr>
      <vt:lpstr>DHCP协议与DHCP欺骗</vt:lpstr>
      <vt:lpstr>DHCP协议与DHCP欺骗</vt:lpstr>
      <vt:lpstr>DHCP协议与DHCP欺骗</vt:lpstr>
      <vt:lpstr>PowerPoint 演示文稿</vt:lpstr>
      <vt:lpstr>DHCP协议与DHCP欺骗</vt:lpstr>
      <vt:lpstr>DHCP协议与DHCP欺骗</vt:lpstr>
      <vt:lpstr>DHCP协议与DHCP欺骗</vt:lpstr>
      <vt:lpstr>网络协议与网络攻击</vt:lpstr>
      <vt:lpstr>DNS协议与DNS欺骗</vt:lpstr>
      <vt:lpstr>DNS协议与DNS欺骗</vt:lpstr>
      <vt:lpstr>DNS协议与DNS欺骗</vt:lpstr>
      <vt:lpstr>DNS查询</vt:lpstr>
      <vt:lpstr>DNS协议与DNS欺骗</vt:lpstr>
      <vt:lpstr>DNS协议与DNS欺骗</vt:lpstr>
      <vt:lpstr>DNS协议与DNS欺骗</vt:lpstr>
      <vt:lpstr>DNS协议与DNS欺骗</vt:lpstr>
      <vt:lpstr>DNS协议与DNS欺骗</vt:lpstr>
      <vt:lpstr>DNS协议与DNS欺骗</vt:lpstr>
      <vt:lpstr>DNS协议与DNS欺骗</vt:lpstr>
      <vt:lpstr>DNS协议与DNS欺骗</vt:lpstr>
      <vt:lpstr>DNS协议与DNS欺骗</vt:lpstr>
      <vt:lpstr>DNS协议与DNS欺骗</vt:lpstr>
      <vt:lpstr>DNS协议与DNS欺骗</vt:lpstr>
      <vt:lpstr>网络协议与网络攻击</vt:lpstr>
      <vt:lpstr>HTTP协议</vt:lpstr>
      <vt:lpstr>HTTP协议</vt:lpstr>
      <vt:lpstr>HTTP协议</vt:lpstr>
      <vt:lpstr>HTTP协议</vt:lpstr>
      <vt:lpstr>HTTP协议</vt:lpstr>
      <vt:lpstr>HTTP协议</vt:lpstr>
      <vt:lpstr>HTTP协议</vt:lpstr>
      <vt:lpstr>HTTP协议</vt:lpstr>
      <vt:lpstr>HTTP协议</vt:lpstr>
      <vt:lpstr>HTTP协议</vt:lpstr>
      <vt:lpstr>HTTPS协议</vt:lpstr>
      <vt:lpstr>HTTPS协议</vt:lpstr>
      <vt:lpstr>HTTPS协议</vt:lpstr>
      <vt:lpstr>HTTPS协议</vt:lpstr>
      <vt:lpstr>HTTPS协议</vt:lpstr>
      <vt:lpstr>HTTPS协议</vt:lpstr>
      <vt:lpstr>HTTPS协议</vt:lpstr>
      <vt:lpstr>数据安全传输案例</vt:lpstr>
      <vt:lpstr>HTTPS协议</vt:lpstr>
      <vt:lpstr>HTTPS协议</vt:lpstr>
      <vt:lpstr>HTTPS协议</vt:lpstr>
      <vt:lpstr>HTTPS协议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zyzz</dc:creator>
  <cp:keywords>汇报</cp:keywords>
  <dc:description>2011</dc:description>
  <cp:lastModifiedBy>BEIYUAN LIU</cp:lastModifiedBy>
  <cp:revision>4518</cp:revision>
  <cp:lastPrinted>2018-05-24T05:17:00Z</cp:lastPrinted>
  <dcterms:created xsi:type="dcterms:W3CDTF">1900-01-01T00:00:00Z</dcterms:created>
  <dcterms:modified xsi:type="dcterms:W3CDTF">2024-09-13T22:24:26Z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2052-11.1.0.8907</vt:lpwstr>
  </property>
</Properties>
</file>